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0" r:id="rId25"/>
    <p:sldId id="281" r:id="rId26"/>
    <p:sldId id="282" r:id="rId27"/>
    <p:sldId id="283" r:id="rId28"/>
    <p:sldId id="28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2" d="100"/>
          <a:sy n="102" d="100"/>
        </p:scale>
        <p:origin x="894"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94399-4760-E249-A21A-E0B302D943C1}" type="datetimeFigureOut">
              <a:rPr lang="en-US" smtClean="0"/>
              <a:t>1/29/2026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349AD-43E2-A142-9B61-FBB06C64E86F}" type="slidenum">
              <a:rPr lang="en-US" smtClean="0"/>
              <a:t>‹#›</a:t>
            </a:fld>
            <a:endParaRPr lang="en-US"/>
          </a:p>
        </p:txBody>
      </p:sp>
    </p:spTree>
    <p:extLst>
      <p:ext uri="{BB962C8B-B14F-4D97-AF65-F5344CB8AC3E}">
        <p14:creationId xmlns:p14="http://schemas.microsoft.com/office/powerpoint/2010/main" val="28093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solidFill>
                  <a:srgbClr val="007C91"/>
                </a:solidFill>
              </a:defRPr>
            </a:lvl1pPr>
          </a:lstStyle>
          <a:p>
            <a:r>
              <a:rPr lang="en-US"/>
              <a:t>Click to edit Master title style</a:t>
            </a:r>
            <a:endParaRPr lang="en-GB" dirty="0"/>
          </a:p>
        </p:txBody>
      </p:sp>
      <p:sp>
        <p:nvSpPr>
          <p:cNvPr id="5" name="Rectangle 4">
            <a:extLst>
              <a:ext uri="{FF2B5EF4-FFF2-40B4-BE49-F238E27FC236}">
                <a16:creationId xmlns:a16="http://schemas.microsoft.com/office/drawing/2014/main" id="{F1C7FEC2-592B-3B45-AD69-7B09ED663BDA}"/>
              </a:ext>
            </a:extLst>
          </p:cNvPr>
          <p:cNvSpPr/>
          <p:nvPr userDrawn="1"/>
        </p:nvSpPr>
        <p:spPr>
          <a:xfrm>
            <a:off x="0" y="2163891"/>
            <a:ext cx="12192000" cy="119269"/>
          </a:xfrm>
          <a:prstGeom prst="rect">
            <a:avLst/>
          </a:pr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589ACE75-7FCE-C94E-8995-B063AAD5D25E}"/>
              </a:ext>
            </a:extLst>
          </p:cNvPr>
          <p:cNvSpPr/>
          <p:nvPr userDrawn="1"/>
        </p:nvSpPr>
        <p:spPr>
          <a:xfrm>
            <a:off x="0" y="5997555"/>
            <a:ext cx="11658945" cy="861678"/>
          </a:xfrm>
          <a:custGeom>
            <a:avLst/>
            <a:gdLst>
              <a:gd name="connsiteX0" fmla="*/ 0 w 11658945"/>
              <a:gd name="connsiteY0" fmla="*/ 0 h 861678"/>
              <a:gd name="connsiteX1" fmla="*/ 413266 w 11658945"/>
              <a:gd name="connsiteY1" fmla="*/ 0 h 861678"/>
              <a:gd name="connsiteX2" fmla="*/ 451186 w 11658945"/>
              <a:gd name="connsiteY2" fmla="*/ 0 h 861678"/>
              <a:gd name="connsiteX3" fmla="*/ 10797265 w 11658945"/>
              <a:gd name="connsiteY3" fmla="*/ 0 h 861678"/>
              <a:gd name="connsiteX4" fmla="*/ 11658945 w 11658945"/>
              <a:gd name="connsiteY4" fmla="*/ 861678 h 861678"/>
              <a:gd name="connsiteX5" fmla="*/ 9935587 w 11658945"/>
              <a:gd name="connsiteY5" fmla="*/ 861678 h 861678"/>
              <a:gd name="connsiteX6" fmla="*/ 1312864 w 11658945"/>
              <a:gd name="connsiteY6" fmla="*/ 861678 h 861678"/>
              <a:gd name="connsiteX7" fmla="*/ 413266 w 11658945"/>
              <a:gd name="connsiteY7" fmla="*/ 861678 h 861678"/>
              <a:gd name="connsiteX8" fmla="*/ 0 w 11658945"/>
              <a:gd name="connsiteY8" fmla="*/ 861678 h 861678"/>
              <a:gd name="connsiteX9" fmla="*/ 0 w 11658945"/>
              <a:gd name="connsiteY9" fmla="*/ 0 h 86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58945" h="861678">
                <a:moveTo>
                  <a:pt x="0" y="0"/>
                </a:moveTo>
                <a:lnTo>
                  <a:pt x="413266" y="0"/>
                </a:lnTo>
                <a:lnTo>
                  <a:pt x="451186" y="0"/>
                </a:lnTo>
                <a:lnTo>
                  <a:pt x="10797265" y="0"/>
                </a:lnTo>
                <a:cubicBezTo>
                  <a:pt x="11273157" y="0"/>
                  <a:pt x="11658945" y="385787"/>
                  <a:pt x="11658945" y="861678"/>
                </a:cubicBezTo>
                <a:lnTo>
                  <a:pt x="9935587" y="861678"/>
                </a:lnTo>
                <a:lnTo>
                  <a:pt x="1312864" y="861678"/>
                </a:lnTo>
                <a:lnTo>
                  <a:pt x="413266" y="861678"/>
                </a:lnTo>
                <a:lnTo>
                  <a:pt x="0" y="861678"/>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C05CCB9D-C4A1-8784-7C9A-79F9CF11966A}"/>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422031" y="364765"/>
            <a:ext cx="1376811" cy="1403288"/>
          </a:xfrm>
          <a:prstGeom prst="rect">
            <a:avLst/>
          </a:prstGeom>
        </p:spPr>
      </p:pic>
    </p:spTree>
    <p:extLst>
      <p:ext uri="{BB962C8B-B14F-4D97-AF65-F5344CB8AC3E}">
        <p14:creationId xmlns:p14="http://schemas.microsoft.com/office/powerpoint/2010/main" val="294236427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a:xfrm>
            <a:off x="615955" y="1529026"/>
            <a:ext cx="11123857"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a:t>Presentation title</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
        <p:nvSpPr>
          <p:cNvPr id="8" name="Freeform 7">
            <a:extLst>
              <a:ext uri="{FF2B5EF4-FFF2-40B4-BE49-F238E27FC236}">
                <a16:creationId xmlns:a16="http://schemas.microsoft.com/office/drawing/2014/main" id="{27949CF1-DF09-4B49-95A4-9EE895ADE305}"/>
              </a:ext>
            </a:extLst>
          </p:cNvPr>
          <p:cNvSpPr/>
          <p:nvPr userDrawn="1"/>
        </p:nvSpPr>
        <p:spPr>
          <a:xfrm>
            <a:off x="1400" y="0"/>
            <a:ext cx="393956" cy="6236288"/>
          </a:xfrm>
          <a:custGeom>
            <a:avLst/>
            <a:gdLst>
              <a:gd name="connsiteX0" fmla="*/ 0 w 393956"/>
              <a:gd name="connsiteY0" fmla="*/ 0 h 6236288"/>
              <a:gd name="connsiteX1" fmla="*/ 393956 w 393956"/>
              <a:gd name="connsiteY1" fmla="*/ 0 h 6236288"/>
              <a:gd name="connsiteX2" fmla="*/ 393956 w 393956"/>
              <a:gd name="connsiteY2" fmla="*/ 1094804 h 6236288"/>
              <a:gd name="connsiteX3" fmla="*/ 393956 w 393956"/>
              <a:gd name="connsiteY3" fmla="*/ 1112141 h 6236288"/>
              <a:gd name="connsiteX4" fmla="*/ 393956 w 393956"/>
              <a:gd name="connsiteY4" fmla="*/ 5842331 h 6236288"/>
              <a:gd name="connsiteX5" fmla="*/ 0 w 393956"/>
              <a:gd name="connsiteY5" fmla="*/ 6236288 h 6236288"/>
              <a:gd name="connsiteX6" fmla="*/ 0 w 393956"/>
              <a:gd name="connsiteY6" fmla="*/ 5448375 h 6236288"/>
              <a:gd name="connsiteX7" fmla="*/ 0 w 393956"/>
              <a:gd name="connsiteY7" fmla="*/ 1506097 h 6236288"/>
              <a:gd name="connsiteX8" fmla="*/ 0 w 393956"/>
              <a:gd name="connsiteY8" fmla="*/ 1094804 h 6236288"/>
              <a:gd name="connsiteX9" fmla="*/ 0 w 393956"/>
              <a:gd name="connsiteY9" fmla="*/ 718184 h 6236288"/>
              <a:gd name="connsiteX10" fmla="*/ 0 w 393956"/>
              <a:gd name="connsiteY10" fmla="*/ 0 h 623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956" h="6236288">
                <a:moveTo>
                  <a:pt x="0" y="0"/>
                </a:moveTo>
                <a:lnTo>
                  <a:pt x="393956" y="0"/>
                </a:lnTo>
                <a:lnTo>
                  <a:pt x="393956" y="1094804"/>
                </a:lnTo>
                <a:lnTo>
                  <a:pt x="393956" y="1112141"/>
                </a:lnTo>
                <a:lnTo>
                  <a:pt x="393956" y="5842331"/>
                </a:lnTo>
                <a:cubicBezTo>
                  <a:pt x="393956" y="6059908"/>
                  <a:pt x="217576" y="6236288"/>
                  <a:pt x="0" y="6236288"/>
                </a:cubicBezTo>
                <a:lnTo>
                  <a:pt x="0" y="5448375"/>
                </a:lnTo>
                <a:lnTo>
                  <a:pt x="0" y="1506097"/>
                </a:lnTo>
                <a:lnTo>
                  <a:pt x="0" y="1094804"/>
                </a:lnTo>
                <a:lnTo>
                  <a:pt x="0" y="718184"/>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999119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5798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5798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a:t>Presentation title</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
        <p:nvSpPr>
          <p:cNvPr id="7" name="Freeform 6">
            <a:extLst>
              <a:ext uri="{FF2B5EF4-FFF2-40B4-BE49-F238E27FC236}">
                <a16:creationId xmlns:a16="http://schemas.microsoft.com/office/drawing/2014/main" id="{24950A53-BD8A-C542-B5C0-F9F7929146EA}"/>
              </a:ext>
            </a:extLst>
          </p:cNvPr>
          <p:cNvSpPr/>
          <p:nvPr userDrawn="1"/>
        </p:nvSpPr>
        <p:spPr>
          <a:xfrm>
            <a:off x="1400" y="0"/>
            <a:ext cx="393956" cy="6236288"/>
          </a:xfrm>
          <a:custGeom>
            <a:avLst/>
            <a:gdLst>
              <a:gd name="connsiteX0" fmla="*/ 0 w 393956"/>
              <a:gd name="connsiteY0" fmla="*/ 0 h 6236288"/>
              <a:gd name="connsiteX1" fmla="*/ 393956 w 393956"/>
              <a:gd name="connsiteY1" fmla="*/ 0 h 6236288"/>
              <a:gd name="connsiteX2" fmla="*/ 393956 w 393956"/>
              <a:gd name="connsiteY2" fmla="*/ 1094804 h 6236288"/>
              <a:gd name="connsiteX3" fmla="*/ 393956 w 393956"/>
              <a:gd name="connsiteY3" fmla="*/ 1112141 h 6236288"/>
              <a:gd name="connsiteX4" fmla="*/ 393956 w 393956"/>
              <a:gd name="connsiteY4" fmla="*/ 5842331 h 6236288"/>
              <a:gd name="connsiteX5" fmla="*/ 0 w 393956"/>
              <a:gd name="connsiteY5" fmla="*/ 6236288 h 6236288"/>
              <a:gd name="connsiteX6" fmla="*/ 0 w 393956"/>
              <a:gd name="connsiteY6" fmla="*/ 5448375 h 6236288"/>
              <a:gd name="connsiteX7" fmla="*/ 0 w 393956"/>
              <a:gd name="connsiteY7" fmla="*/ 1506097 h 6236288"/>
              <a:gd name="connsiteX8" fmla="*/ 0 w 393956"/>
              <a:gd name="connsiteY8" fmla="*/ 1094804 h 6236288"/>
              <a:gd name="connsiteX9" fmla="*/ 0 w 393956"/>
              <a:gd name="connsiteY9" fmla="*/ 718184 h 6236288"/>
              <a:gd name="connsiteX10" fmla="*/ 0 w 393956"/>
              <a:gd name="connsiteY10" fmla="*/ 0 h 623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956" h="6236288">
                <a:moveTo>
                  <a:pt x="0" y="0"/>
                </a:moveTo>
                <a:lnTo>
                  <a:pt x="393956" y="0"/>
                </a:lnTo>
                <a:lnTo>
                  <a:pt x="393956" y="1094804"/>
                </a:lnTo>
                <a:lnTo>
                  <a:pt x="393956" y="1112141"/>
                </a:lnTo>
                <a:lnTo>
                  <a:pt x="393956" y="5842331"/>
                </a:lnTo>
                <a:cubicBezTo>
                  <a:pt x="393956" y="6059908"/>
                  <a:pt x="217576" y="6236288"/>
                  <a:pt x="0" y="6236288"/>
                </a:cubicBezTo>
                <a:lnTo>
                  <a:pt x="0" y="5448375"/>
                </a:lnTo>
                <a:lnTo>
                  <a:pt x="0" y="1506097"/>
                </a:lnTo>
                <a:lnTo>
                  <a:pt x="0" y="1094804"/>
                </a:lnTo>
                <a:lnTo>
                  <a:pt x="0" y="718184"/>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1622940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4353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2592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4353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2592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a:t>Presentation title</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
        <p:nvSpPr>
          <p:cNvPr id="9" name="Freeform 8">
            <a:extLst>
              <a:ext uri="{FF2B5EF4-FFF2-40B4-BE49-F238E27FC236}">
                <a16:creationId xmlns:a16="http://schemas.microsoft.com/office/drawing/2014/main" id="{66770F20-D4D6-8640-8CFE-5B98F2B9FDD0}"/>
              </a:ext>
            </a:extLst>
          </p:cNvPr>
          <p:cNvSpPr/>
          <p:nvPr userDrawn="1"/>
        </p:nvSpPr>
        <p:spPr>
          <a:xfrm>
            <a:off x="1400" y="0"/>
            <a:ext cx="393956" cy="6236288"/>
          </a:xfrm>
          <a:custGeom>
            <a:avLst/>
            <a:gdLst>
              <a:gd name="connsiteX0" fmla="*/ 0 w 393956"/>
              <a:gd name="connsiteY0" fmla="*/ 0 h 6236288"/>
              <a:gd name="connsiteX1" fmla="*/ 393956 w 393956"/>
              <a:gd name="connsiteY1" fmla="*/ 0 h 6236288"/>
              <a:gd name="connsiteX2" fmla="*/ 393956 w 393956"/>
              <a:gd name="connsiteY2" fmla="*/ 1094804 h 6236288"/>
              <a:gd name="connsiteX3" fmla="*/ 393956 w 393956"/>
              <a:gd name="connsiteY3" fmla="*/ 1112141 h 6236288"/>
              <a:gd name="connsiteX4" fmla="*/ 393956 w 393956"/>
              <a:gd name="connsiteY4" fmla="*/ 5842331 h 6236288"/>
              <a:gd name="connsiteX5" fmla="*/ 0 w 393956"/>
              <a:gd name="connsiteY5" fmla="*/ 6236288 h 6236288"/>
              <a:gd name="connsiteX6" fmla="*/ 0 w 393956"/>
              <a:gd name="connsiteY6" fmla="*/ 5448375 h 6236288"/>
              <a:gd name="connsiteX7" fmla="*/ 0 w 393956"/>
              <a:gd name="connsiteY7" fmla="*/ 1506097 h 6236288"/>
              <a:gd name="connsiteX8" fmla="*/ 0 w 393956"/>
              <a:gd name="connsiteY8" fmla="*/ 1094804 h 6236288"/>
              <a:gd name="connsiteX9" fmla="*/ 0 w 393956"/>
              <a:gd name="connsiteY9" fmla="*/ 718184 h 6236288"/>
              <a:gd name="connsiteX10" fmla="*/ 0 w 393956"/>
              <a:gd name="connsiteY10" fmla="*/ 0 h 623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956" h="6236288">
                <a:moveTo>
                  <a:pt x="0" y="0"/>
                </a:moveTo>
                <a:lnTo>
                  <a:pt x="393956" y="0"/>
                </a:lnTo>
                <a:lnTo>
                  <a:pt x="393956" y="1094804"/>
                </a:lnTo>
                <a:lnTo>
                  <a:pt x="393956" y="1112141"/>
                </a:lnTo>
                <a:lnTo>
                  <a:pt x="393956" y="5842331"/>
                </a:lnTo>
                <a:cubicBezTo>
                  <a:pt x="393956" y="6059908"/>
                  <a:pt x="217576" y="6236288"/>
                  <a:pt x="0" y="6236288"/>
                </a:cubicBezTo>
                <a:lnTo>
                  <a:pt x="0" y="5448375"/>
                </a:lnTo>
                <a:lnTo>
                  <a:pt x="0" y="1506097"/>
                </a:lnTo>
                <a:lnTo>
                  <a:pt x="0" y="1094804"/>
                </a:lnTo>
                <a:lnTo>
                  <a:pt x="0" y="718184"/>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60204499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a:t>Presentation title</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
        <p:nvSpPr>
          <p:cNvPr id="5" name="Freeform 4">
            <a:extLst>
              <a:ext uri="{FF2B5EF4-FFF2-40B4-BE49-F238E27FC236}">
                <a16:creationId xmlns:a16="http://schemas.microsoft.com/office/drawing/2014/main" id="{DA6B6785-D4C3-0D45-A760-32104DD6D8AB}"/>
              </a:ext>
            </a:extLst>
          </p:cNvPr>
          <p:cNvSpPr/>
          <p:nvPr userDrawn="1"/>
        </p:nvSpPr>
        <p:spPr>
          <a:xfrm>
            <a:off x="1400" y="0"/>
            <a:ext cx="393956" cy="6236288"/>
          </a:xfrm>
          <a:custGeom>
            <a:avLst/>
            <a:gdLst>
              <a:gd name="connsiteX0" fmla="*/ 0 w 393956"/>
              <a:gd name="connsiteY0" fmla="*/ 0 h 6236288"/>
              <a:gd name="connsiteX1" fmla="*/ 393956 w 393956"/>
              <a:gd name="connsiteY1" fmla="*/ 0 h 6236288"/>
              <a:gd name="connsiteX2" fmla="*/ 393956 w 393956"/>
              <a:gd name="connsiteY2" fmla="*/ 1094804 h 6236288"/>
              <a:gd name="connsiteX3" fmla="*/ 393956 w 393956"/>
              <a:gd name="connsiteY3" fmla="*/ 1112141 h 6236288"/>
              <a:gd name="connsiteX4" fmla="*/ 393956 w 393956"/>
              <a:gd name="connsiteY4" fmla="*/ 5842331 h 6236288"/>
              <a:gd name="connsiteX5" fmla="*/ 0 w 393956"/>
              <a:gd name="connsiteY5" fmla="*/ 6236288 h 6236288"/>
              <a:gd name="connsiteX6" fmla="*/ 0 w 393956"/>
              <a:gd name="connsiteY6" fmla="*/ 5448375 h 6236288"/>
              <a:gd name="connsiteX7" fmla="*/ 0 w 393956"/>
              <a:gd name="connsiteY7" fmla="*/ 1506097 h 6236288"/>
              <a:gd name="connsiteX8" fmla="*/ 0 w 393956"/>
              <a:gd name="connsiteY8" fmla="*/ 1094804 h 6236288"/>
              <a:gd name="connsiteX9" fmla="*/ 0 w 393956"/>
              <a:gd name="connsiteY9" fmla="*/ 718184 h 6236288"/>
              <a:gd name="connsiteX10" fmla="*/ 0 w 393956"/>
              <a:gd name="connsiteY10" fmla="*/ 0 h 623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956" h="6236288">
                <a:moveTo>
                  <a:pt x="0" y="0"/>
                </a:moveTo>
                <a:lnTo>
                  <a:pt x="393956" y="0"/>
                </a:lnTo>
                <a:lnTo>
                  <a:pt x="393956" y="1094804"/>
                </a:lnTo>
                <a:lnTo>
                  <a:pt x="393956" y="1112141"/>
                </a:lnTo>
                <a:lnTo>
                  <a:pt x="393956" y="5842331"/>
                </a:lnTo>
                <a:cubicBezTo>
                  <a:pt x="393956" y="6059908"/>
                  <a:pt x="217576" y="6236288"/>
                  <a:pt x="0" y="6236288"/>
                </a:cubicBezTo>
                <a:lnTo>
                  <a:pt x="0" y="5448375"/>
                </a:lnTo>
                <a:lnTo>
                  <a:pt x="0" y="1506097"/>
                </a:lnTo>
                <a:lnTo>
                  <a:pt x="0" y="1094804"/>
                </a:lnTo>
                <a:lnTo>
                  <a:pt x="0" y="718184"/>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19461529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615956" y="179416"/>
            <a:ext cx="11123856" cy="972607"/>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615955" y="15290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rgbClr val="007C91"/>
                </a:solidFill>
                <a:latin typeface="Arial" panose="020B0604020202020204" pitchFamily="34" charset="0"/>
                <a:cs typeface="Arial" panose="020B0604020202020204" pitchFamily="34" charset="0"/>
              </a:defRPr>
            </a:lvl1pPr>
          </a:lstStyle>
          <a:p>
            <a:r>
              <a:rPr lang="en-GB" dirty="0"/>
              <a:t>Presentation title</a:t>
            </a:r>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rgbClr val="007C9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dirty="0"/>
          </a:p>
        </p:txBody>
      </p:sp>
    </p:spTree>
    <p:extLst>
      <p:ext uri="{BB962C8B-B14F-4D97-AF65-F5344CB8AC3E}">
        <p14:creationId xmlns:p14="http://schemas.microsoft.com/office/powerpoint/2010/main" val="120489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dt="0"/>
  <p:txStyles>
    <p:titleStyle>
      <a:lvl1pPr algn="l" defTabSz="914400" rtl="0" eaLnBrk="1" latinLnBrk="0" hangingPunct="1">
        <a:lnSpc>
          <a:spcPct val="90000"/>
        </a:lnSpc>
        <a:spcBef>
          <a:spcPct val="0"/>
        </a:spcBef>
        <a:buNone/>
        <a:defRPr sz="3800" kern="1200">
          <a:solidFill>
            <a:srgbClr val="007C9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fingertips.phe.org.uk/profile/sexualhealth" TargetMode="External"/><Relationship Id="rId2" Type="http://schemas.openxmlformats.org/officeDocument/2006/relationships/hyperlink" Target="https://www.gov.uk/government/collections/sexually-transmitted-infections-stis-surveillance-data-screening-and-management#epidemiolog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2955" y="2528658"/>
            <a:ext cx="10481617" cy="2387600"/>
          </a:xfrm>
        </p:spPr>
        <p:txBody>
          <a:bodyPr/>
          <a:lstStyle/>
          <a:p>
            <a:r>
              <a:t>Annual Epidemiological Spotlight on STIs in Yorkshire and Humber</a:t>
            </a:r>
          </a:p>
        </p:txBody>
      </p:sp>
      <p:sp>
        <p:nvSpPr>
          <p:cNvPr id="3" name="Content Placeholder 2"/>
          <p:cNvSpPr>
            <a:spLocks noGrp="1"/>
          </p:cNvSpPr>
          <p:nvPr>
            <p:ph/>
          </p:nvPr>
        </p:nvSpPr>
        <p:spPr>
          <a:xfrm>
            <a:off x="548640" y="4114800"/>
            <a:ext cx="4572000" cy="914400"/>
          </a:xfrm>
        </p:spPr>
        <p:txBody>
          <a:bodyPr/>
          <a:lstStyle/>
          <a:p>
            <a:r>
              <a:t>2024 data</a:t>
            </a:r>
          </a:p>
        </p:txBody>
      </p:sp>
    </p:spTree>
    <p:extLst>
      <p:ext uri="{BB962C8B-B14F-4D97-AF65-F5344CB8AC3E}">
        <p14:creationId xmlns:p14="http://schemas.microsoft.com/office/powerpoint/2010/main" val="37804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82880"/>
            <a:ext cx="10972800" cy="420624"/>
          </a:xfrm>
        </p:spPr>
        <p:txBody>
          <a:bodyPr/>
          <a:lstStyle/>
          <a:p>
            <a:pPr marL="0" marR="0" algn="l">
              <a:lnSpc>
                <a:spcPct val="100000"/>
              </a:lnSpc>
              <a:spcBef>
                <a:spcPts val="0"/>
              </a:spcBef>
              <a:spcAft>
                <a:spcPts val="0"/>
              </a:spcAft>
              <a:buNone/>
            </a:pPr>
            <a:r>
              <a:rPr sz="2600" b="0" i="0" u="none" strike="noStrike" cap="none">
                <a:solidFill>
                  <a:srgbClr val="007C91">
                    <a:alpha val="100000"/>
                  </a:srgbClr>
                </a:solidFill>
                <a:latin typeface="Arial"/>
                <a:cs typeface="Arial"/>
                <a:sym typeface="Arial"/>
              </a:rPr>
              <a:t>Figure 5: Rates of genital warts per 100,000 Yorkshire and Humber residents aged 15 to 19 years by gender, 2020 to 2024</a:t>
            </a:r>
          </a:p>
        </p:txBody>
      </p:sp>
      <p:pic>
        <p:nvPicPr>
          <p:cNvPr id="3" name="Content Placeholder 2"/>
          <p:cNvPicPr>
            <a:picLocks noGrp="1"/>
          </p:cNvPicPr>
          <p:nvPr>
            <p:ph/>
          </p:nvPr>
        </p:nvPicPr>
        <p:blipFill>
          <a:blip r:embed="rId2"/>
          <a:stretch>
            <a:fillRect/>
          </a:stretch>
        </p:blipFill>
        <p:spPr>
          <a:xfrm>
            <a:off x="731520" y="1188720"/>
            <a:ext cx="10058400" cy="4572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943600"/>
            <a:ext cx="10972800" cy="274320"/>
          </a:xfrm>
        </p:spPr>
        <p:txBody>
          <a:bodyPr/>
          <a:lstStyle/>
          <a:p>
            <a:pPr marL="0" marR="0" algn="l">
              <a:lnSpc>
                <a:spcPct val="100000"/>
              </a:lnSpc>
              <a:spcBef>
                <a:spcPts val="0"/>
              </a:spcBef>
              <a:spcAft>
                <a:spcPts val="0"/>
              </a:spcAft>
              <a:buNone/>
            </a:pPr>
            <a:r>
              <a:rPr sz="1000" b="0" i="0" u="none" strike="noStrike" cap="none">
                <a:solidFill>
                  <a:srgbClr val="000000">
                    <a:alpha val="100000"/>
                  </a:srgbClr>
                </a:solidFill>
                <a:latin typeface="Arial"/>
                <a:cs typeface="Arial"/>
                <a:sym typeface="Arial"/>
              </a:rPr>
              <a:t> Confidence Intervals were calculated using Byar's method for numerators &gt;= 10. For small numerators Byar's method is less accurate and so an exact method based on the Poisson distribution is used.</a:t>
            </a:r>
          </a:p>
        </p:txBody>
      </p:sp>
      <p:sp>
        <p:nvSpPr>
          <p:cNvPr id="3" name="Content Placeholder 2"/>
          <p:cNvSpPr>
            <a:spLocks noGrp="1"/>
          </p:cNvSpPr>
          <p:nvPr>
            <p:ph/>
          </p:nvPr>
        </p:nvSpPr>
        <p:spPr>
          <a:xfrm>
            <a:off x="457200" y="182880"/>
            <a:ext cx="10972800" cy="420624"/>
          </a:xfrm>
        </p:spPr>
        <p:txBody>
          <a:bodyPr/>
          <a:lstStyle/>
          <a:p>
            <a:pPr marL="0" marR="0" algn="l">
              <a:lnSpc>
                <a:spcPct val="100000"/>
              </a:lnSpc>
              <a:spcBef>
                <a:spcPts val="0"/>
              </a:spcBef>
              <a:spcAft>
                <a:spcPts val="0"/>
              </a:spcAft>
              <a:buNone/>
            </a:pPr>
            <a:r>
              <a:rPr sz="2600" b="0" i="0" u="none" strike="noStrike" cap="none">
                <a:solidFill>
                  <a:srgbClr val="007C91">
                    <a:alpha val="100000"/>
                  </a:srgbClr>
                </a:solidFill>
                <a:latin typeface="Arial"/>
                <a:cs typeface="Arial"/>
                <a:sym typeface="Arial"/>
              </a:rPr>
              <a:t>Figure 6: Rates of new STIs per 100,000 Yorkshire and Humber residents by ethnic group, 2024</a:t>
            </a:r>
          </a:p>
        </p:txBody>
      </p:sp>
      <p:pic>
        <p:nvPicPr>
          <p:cNvPr id="4" name="Content Placeholder 3"/>
          <p:cNvPicPr>
            <a:picLocks noGrp="1"/>
          </p:cNvPicPr>
          <p:nvPr>
            <p:ph/>
          </p:nvPr>
        </p:nvPicPr>
        <p:blipFill>
          <a:blip r:embed="rId2"/>
          <a:stretch>
            <a:fillRect/>
          </a:stretch>
        </p:blipFill>
        <p:spPr>
          <a:xfrm>
            <a:off x="731520" y="1188720"/>
            <a:ext cx="10058400" cy="4572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82880"/>
            <a:ext cx="10972800" cy="420624"/>
          </a:xfrm>
        </p:spPr>
        <p:txBody>
          <a:bodyPr/>
          <a:lstStyle/>
          <a:p>
            <a:pPr marL="0" marR="0" algn="l">
              <a:lnSpc>
                <a:spcPct val="100000"/>
              </a:lnSpc>
              <a:spcBef>
                <a:spcPts val="0"/>
              </a:spcBef>
              <a:spcAft>
                <a:spcPts val="0"/>
              </a:spcAft>
              <a:buNone/>
            </a:pPr>
            <a:r>
              <a:rPr sz="2600" b="0" i="0" u="none" strike="noStrike" cap="none">
                <a:solidFill>
                  <a:srgbClr val="007C91">
                    <a:alpha val="100000"/>
                  </a:srgbClr>
                </a:solidFill>
                <a:latin typeface="Arial"/>
                <a:cs typeface="Arial"/>
                <a:sym typeface="Arial"/>
              </a:rPr>
              <a:t>Table 2: Percentage of Yorkshire and Humber residents diagnosed with a new STI by ethnic group, 2024</a:t>
            </a:r>
          </a:p>
        </p:txBody>
      </p:sp>
      <p:graphicFrame>
        <p:nvGraphicFramePr>
          <p:cNvPr id="3" name="Table 2"/>
          <p:cNvGraphicFramePr>
            <a:graphicFrameLocks noGrp="1"/>
          </p:cNvGraphicFramePr>
          <p:nvPr/>
        </p:nvGraphicFramePr>
        <p:xfrm>
          <a:off x="1463040" y="1645920"/>
          <a:ext cx="9601200" cy="4074160"/>
        </p:xfrm>
        <a:graphic>
          <a:graphicData uri="http://schemas.openxmlformats.org/drawingml/2006/table">
            <a:tbl>
              <a:tblPr/>
              <a:tblGrid>
                <a:gridCol w="3200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228600">
                <a:tc>
                  <a:txBody>
                    <a:bodyPr/>
                    <a:lstStyle/>
                    <a:p>
                      <a:pPr marL="63500" marR="63500" algn="ctr">
                        <a:lnSpc>
                          <a:spcPct val="100000"/>
                        </a:lnSpc>
                        <a:spcBef>
                          <a:spcPts val="500"/>
                        </a:spcBef>
                        <a:spcAft>
                          <a:spcPts val="500"/>
                        </a:spcAft>
                        <a:buNone/>
                      </a:pPr>
                      <a:r>
                        <a:rPr sz="1700" b="1" i="0" u="none" strike="noStrike" cap="none">
                          <a:solidFill>
                            <a:srgbClr val="000000">
                              <a:alpha val="100000"/>
                            </a:srgbClr>
                          </a:solidFill>
                          <a:latin typeface="Arial"/>
                          <a:cs typeface="Arial"/>
                          <a:sym typeface="Arial"/>
                        </a:rPr>
                        <a:t>Ethnic group</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1" i="0" u="none" strike="noStrike" cap="none">
                          <a:solidFill>
                            <a:srgbClr val="000000">
                              <a:alpha val="100000"/>
                            </a:srgbClr>
                          </a:solidFill>
                          <a:latin typeface="Arial"/>
                          <a:cs typeface="Arial"/>
                          <a:sym typeface="Arial"/>
                        </a:rPr>
                        <a:t>Number</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1" i="0" u="none" strike="noStrike" cap="none">
                          <a:solidFill>
                            <a:srgbClr val="000000">
                              <a:alpha val="100000"/>
                            </a:srgbClr>
                          </a:solidFill>
                          <a:latin typeface="Arial"/>
                          <a:cs typeface="Arial"/>
                          <a:sym typeface="Arial"/>
                        </a:rPr>
                        <a:t>Percentage (excluding unknown)</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0"/>
                  </a:ext>
                </a:extLst>
              </a:tr>
              <a:tr h="685800">
                <a:tc>
                  <a:txBody>
                    <a:bodyPr/>
                    <a:lstStyle/>
                    <a:p>
                      <a:pPr marL="63500" marR="63500" algn="l">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All other ethnic groups combined</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solidFill>
                      <a:prstDash val="solid"/>
                      <a:round/>
                      <a:headEnd type="none" w="med" len="med"/>
                      <a:tailEnd type="none" w="med" len="me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3,503</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solidFill>
                      <a:prstDash val="solid"/>
                      <a:round/>
                      <a:headEnd type="none" w="med" len="med"/>
                      <a:tailEnd type="none" w="med" len="me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14.5%</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solidFill>
                      <a:prstDash val="solid"/>
                      <a:round/>
                      <a:headEnd type="none" w="med" len="med"/>
                      <a:tailEnd type="none" w="med" len="med"/>
                    </a:lnT>
                    <a:lnB w="9525"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1"/>
                  </a:ext>
                </a:extLst>
              </a:tr>
              <a:tr h="685800">
                <a:tc>
                  <a:txBody>
                    <a:bodyPr/>
                    <a:lstStyle/>
                    <a:p>
                      <a:pPr marL="63500" marR="63500" algn="l">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Black African</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1,108</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4.6%</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2"/>
                  </a:ext>
                </a:extLst>
              </a:tr>
              <a:tr h="685800">
                <a:tc>
                  <a:txBody>
                    <a:bodyPr/>
                    <a:lstStyle/>
                    <a:p>
                      <a:pPr marL="63500" marR="63500" algn="l">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Black Caribbean</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292</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1.2%</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3"/>
                  </a:ext>
                </a:extLst>
              </a:tr>
              <a:tr h="685800">
                <a:tc>
                  <a:txBody>
                    <a:bodyPr/>
                    <a:lstStyle/>
                    <a:p>
                      <a:pPr marL="63500" marR="63500" algn="l">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White</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19,275</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79.7%</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4"/>
                  </a:ext>
                </a:extLst>
              </a:tr>
              <a:tr h="685800">
                <a:tc>
                  <a:txBody>
                    <a:bodyPr/>
                    <a:lstStyle/>
                    <a:p>
                      <a:pPr marL="63500" marR="63500" algn="l">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unknown</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4,095</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endParaRP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943600"/>
            <a:ext cx="10972800" cy="274320"/>
          </a:xfrm>
        </p:spPr>
        <p:txBody>
          <a:bodyPr/>
          <a:lstStyle/>
          <a:p>
            <a:pPr marL="0" marR="0" algn="l">
              <a:lnSpc>
                <a:spcPct val="100000"/>
              </a:lnSpc>
              <a:spcBef>
                <a:spcPts val="0"/>
              </a:spcBef>
              <a:spcAft>
                <a:spcPts val="0"/>
              </a:spcAft>
              <a:buNone/>
            </a:pPr>
            <a:r>
              <a:rPr sz="1000" b="0" i="0" u="none" strike="noStrike" cap="none">
                <a:solidFill>
                  <a:srgbClr val="000000">
                    <a:alpha val="100000"/>
                  </a:srgbClr>
                </a:solidFill>
                <a:latin typeface="Arial"/>
                <a:cs typeface="Arial"/>
                <a:sym typeface="Arial"/>
              </a:rPr>
              <a:t>* Data on country of birth is not collected by CTAD. All information about world region of birth is based on diagnoses made in specialist and non-specialist services which report to GUMCAD.</a:t>
            </a:r>
          </a:p>
        </p:txBody>
      </p:sp>
      <p:sp>
        <p:nvSpPr>
          <p:cNvPr id="3" name="Content Placeholder 2"/>
          <p:cNvSpPr>
            <a:spLocks noGrp="1"/>
          </p:cNvSpPr>
          <p:nvPr>
            <p:ph/>
          </p:nvPr>
        </p:nvSpPr>
        <p:spPr>
          <a:xfrm>
            <a:off x="457200" y="182880"/>
            <a:ext cx="10972800" cy="420624"/>
          </a:xfrm>
        </p:spPr>
        <p:txBody>
          <a:bodyPr/>
          <a:lstStyle/>
          <a:p>
            <a:pPr marL="0" marR="0" algn="l">
              <a:lnSpc>
                <a:spcPct val="100000"/>
              </a:lnSpc>
              <a:spcBef>
                <a:spcPts val="0"/>
              </a:spcBef>
              <a:spcAft>
                <a:spcPts val="0"/>
              </a:spcAft>
              <a:buNone/>
            </a:pPr>
            <a:r>
              <a:rPr sz="2600" b="0" i="0" u="none" strike="noStrike" cap="none">
                <a:solidFill>
                  <a:srgbClr val="007C91">
                    <a:alpha val="100000"/>
                  </a:srgbClr>
                </a:solidFill>
                <a:latin typeface="Arial"/>
                <a:cs typeface="Arial"/>
                <a:sym typeface="Arial"/>
              </a:rPr>
              <a:t>Figure 7: Percentage of Yorkshire and Humber residents diagnosed with a new STI by world region of birth* 2024</a:t>
            </a:r>
          </a:p>
        </p:txBody>
      </p:sp>
      <p:pic>
        <p:nvPicPr>
          <p:cNvPr id="4" name="Content Placeholder 3"/>
          <p:cNvPicPr>
            <a:picLocks noGrp="1"/>
          </p:cNvPicPr>
          <p:nvPr>
            <p:ph/>
          </p:nvPr>
        </p:nvPicPr>
        <p:blipFill>
          <a:blip r:embed="rId2"/>
          <a:stretch>
            <a:fillRect/>
          </a:stretch>
        </p:blipFill>
        <p:spPr>
          <a:xfrm>
            <a:off x="731520" y="1188720"/>
            <a:ext cx="10058400" cy="4572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943600"/>
            <a:ext cx="10972800" cy="274320"/>
          </a:xfrm>
        </p:spPr>
        <p:txBody>
          <a:bodyPr/>
          <a:lstStyle/>
          <a:p>
            <a:pPr marL="0" marR="0" algn="l">
              <a:lnSpc>
                <a:spcPct val="100000"/>
              </a:lnSpc>
              <a:spcBef>
                <a:spcPts val="0"/>
              </a:spcBef>
              <a:spcAft>
                <a:spcPts val="0"/>
              </a:spcAft>
              <a:buNone/>
            </a:pPr>
            <a:r>
              <a:rPr sz="1000" b="0" i="0" u="none" strike="noStrike" cap="none">
                <a:solidFill>
                  <a:srgbClr val="000000">
                    <a:alpha val="100000"/>
                  </a:srgbClr>
                </a:solidFill>
                <a:latin typeface="Arial"/>
                <a:cs typeface="Arial"/>
                <a:sym typeface="Arial"/>
              </a:rPr>
              <a:t>* Deciles run from 1 to 10 in order of decreasing deprivation, with 1 being the decile for the most deprived areas. Confidence Intervals were calculated using Byar's method for numerators &gt;= 10. For small numerators Byar's method is less accurate and so an exact method based on the Poisson distribution is used.</a:t>
            </a:r>
          </a:p>
        </p:txBody>
      </p:sp>
      <p:sp>
        <p:nvSpPr>
          <p:cNvPr id="3" name="Content Placeholder 2"/>
          <p:cNvSpPr>
            <a:spLocks noGrp="1"/>
          </p:cNvSpPr>
          <p:nvPr>
            <p:ph/>
          </p:nvPr>
        </p:nvSpPr>
        <p:spPr>
          <a:xfrm>
            <a:off x="457200" y="182880"/>
            <a:ext cx="10972800" cy="420624"/>
          </a:xfrm>
        </p:spPr>
        <p:txBody>
          <a:bodyPr/>
          <a:lstStyle/>
          <a:p>
            <a:pPr marL="0" marR="0" algn="l">
              <a:lnSpc>
                <a:spcPct val="100000"/>
              </a:lnSpc>
              <a:spcBef>
                <a:spcPts val="0"/>
              </a:spcBef>
              <a:spcAft>
                <a:spcPts val="0"/>
              </a:spcAft>
              <a:buNone/>
            </a:pPr>
            <a:r>
              <a:rPr sz="2600" b="0" i="0" u="none" strike="noStrike" cap="none">
                <a:solidFill>
                  <a:srgbClr val="007C91">
                    <a:alpha val="100000"/>
                  </a:srgbClr>
                </a:solidFill>
                <a:latin typeface="Arial"/>
                <a:cs typeface="Arial"/>
                <a:sym typeface="Arial"/>
              </a:rPr>
              <a:t>Figure 8: Rates of new STIs per 100,000 Yorkshire and Humber residents by decile of deprivation*, 2024</a:t>
            </a:r>
          </a:p>
        </p:txBody>
      </p:sp>
      <p:pic>
        <p:nvPicPr>
          <p:cNvPr id="4" name="Content Placeholder 3"/>
          <p:cNvPicPr>
            <a:picLocks noGrp="1"/>
          </p:cNvPicPr>
          <p:nvPr>
            <p:ph/>
          </p:nvPr>
        </p:nvPicPr>
        <p:blipFill>
          <a:blip r:embed="rId2"/>
          <a:stretch>
            <a:fillRect/>
          </a:stretch>
        </p:blipFill>
        <p:spPr>
          <a:xfrm>
            <a:off x="731520" y="1188720"/>
            <a:ext cx="10058400" cy="4572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943600"/>
            <a:ext cx="10972800" cy="274320"/>
          </a:xfrm>
        </p:spPr>
        <p:txBody>
          <a:bodyPr/>
          <a:lstStyle/>
          <a:p>
            <a:pPr marL="0" marR="0" algn="l">
              <a:lnSpc>
                <a:spcPct val="100000"/>
              </a:lnSpc>
              <a:spcBef>
                <a:spcPts val="0"/>
              </a:spcBef>
              <a:spcAft>
                <a:spcPts val="0"/>
              </a:spcAft>
              <a:buNone/>
            </a:pPr>
            <a:r>
              <a:rPr sz="1000" b="0" i="0" u="none" strike="noStrike" cap="none">
                <a:solidFill>
                  <a:srgbClr val="000000">
                    <a:alpha val="100000"/>
                  </a:srgbClr>
                </a:solidFill>
                <a:latin typeface="Arial"/>
                <a:cs typeface="Arial"/>
                <a:sym typeface="Arial"/>
              </a:rPr>
              <a:t>* Data on sexual orientation is not collected by CTAD. All analyses of GBMSM are based on diagnoses made in specialist and non-specialist services which report to GUMCAD and exclude chlamydia diagnoses via online services. GBMSM include all males whose sexual orientation was recorded as homosexual or bisexual at the date of diagnosis. 
Increases or decreases in STI diagnoses may reflect changes in testing and/or vaccination practices including use of highly sensitive nucleic acid amplification tests (NAATs) and additional screening of extra-genital sites in GBMSM (see footnotes for figure 2 for more information).</a:t>
            </a:r>
          </a:p>
        </p:txBody>
      </p:sp>
      <p:sp>
        <p:nvSpPr>
          <p:cNvPr id="3" name="Content Placeholder 2"/>
          <p:cNvSpPr>
            <a:spLocks noGrp="1"/>
          </p:cNvSpPr>
          <p:nvPr>
            <p:ph/>
          </p:nvPr>
        </p:nvSpPr>
        <p:spPr>
          <a:xfrm>
            <a:off x="457200" y="182880"/>
            <a:ext cx="10972800" cy="420624"/>
          </a:xfrm>
        </p:spPr>
        <p:txBody>
          <a:bodyPr/>
          <a:lstStyle/>
          <a:p>
            <a:pPr marL="0" marR="0" algn="l">
              <a:lnSpc>
                <a:spcPct val="100000"/>
              </a:lnSpc>
              <a:spcBef>
                <a:spcPts val="0"/>
              </a:spcBef>
              <a:spcAft>
                <a:spcPts val="0"/>
              </a:spcAft>
              <a:buNone/>
            </a:pPr>
            <a:r>
              <a:rPr sz="2600" b="0" i="0" u="none" strike="noStrike" cap="none">
                <a:solidFill>
                  <a:srgbClr val="007C91">
                    <a:alpha val="100000"/>
                  </a:srgbClr>
                </a:solidFill>
                <a:latin typeface="Arial"/>
                <a:cs typeface="Arial"/>
                <a:sym typeface="Arial"/>
              </a:rPr>
              <a:t>Figure 9: Diagnoses of the 5 main STIs among GBMSM* Yorkshire and Humber residents, 2020 to 2024</a:t>
            </a:r>
          </a:p>
        </p:txBody>
      </p:sp>
      <p:pic>
        <p:nvPicPr>
          <p:cNvPr id="4" name="Content Placeholder 3"/>
          <p:cNvPicPr>
            <a:picLocks noGrp="1"/>
          </p:cNvPicPr>
          <p:nvPr>
            <p:ph/>
          </p:nvPr>
        </p:nvPicPr>
        <p:blipFill>
          <a:blip r:embed="rId2"/>
          <a:stretch>
            <a:fillRect/>
          </a:stretch>
        </p:blipFill>
        <p:spPr>
          <a:xfrm>
            <a:off x="731520" y="1188720"/>
            <a:ext cx="10058400" cy="4572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943600"/>
            <a:ext cx="10972800" cy="274320"/>
          </a:xfrm>
        </p:spPr>
        <p:txBody>
          <a:bodyPr/>
          <a:lstStyle/>
          <a:p>
            <a:pPr marL="0" marR="0" algn="l">
              <a:lnSpc>
                <a:spcPct val="100000"/>
              </a:lnSpc>
              <a:spcBef>
                <a:spcPts val="0"/>
              </a:spcBef>
              <a:spcAft>
                <a:spcPts val="0"/>
              </a:spcAft>
              <a:buNone/>
            </a:pPr>
            <a:r>
              <a:rPr sz="1000" b="0" i="0" u="none" strike="noStrike" cap="none">
                <a:solidFill>
                  <a:srgbClr val="000000">
                    <a:alpha val="100000"/>
                  </a:srgbClr>
                </a:solidFill>
                <a:latin typeface="Arial"/>
                <a:cs typeface="Arial"/>
                <a:sym typeface="Arial"/>
              </a:rPr>
              <a:t>* Data on sexual orientation is not collected by CTAD. All analyses of GBMSM are based on diagnoses made in specialist and non-specialist services which report to GUMCAD and exclude chlamydia diagnoses via online services. GBMSM include all males whose sexual orientation was recorded as homosexual or bisexual at the date of diagnosis. 
Increases or decreases in STI diagnoses may reflect changes in testing and/or vaccination practices including use of highly sensitive nucleic acid amplification tests (NAATs) and additional screening of extra-genital sites in GBMSM (see footnotes for figure 2 for more information).</a:t>
            </a:r>
          </a:p>
        </p:txBody>
      </p:sp>
      <p:sp>
        <p:nvSpPr>
          <p:cNvPr id="3" name="Content Placeholder 2"/>
          <p:cNvSpPr>
            <a:spLocks noGrp="1"/>
          </p:cNvSpPr>
          <p:nvPr>
            <p:ph/>
          </p:nvPr>
        </p:nvSpPr>
        <p:spPr>
          <a:xfrm>
            <a:off x="457200" y="182880"/>
            <a:ext cx="10972800" cy="420624"/>
          </a:xfrm>
        </p:spPr>
        <p:txBody>
          <a:bodyPr/>
          <a:lstStyle/>
          <a:p>
            <a:pPr marL="0" marR="0" algn="l">
              <a:lnSpc>
                <a:spcPct val="100000"/>
              </a:lnSpc>
              <a:spcBef>
                <a:spcPts val="0"/>
              </a:spcBef>
              <a:spcAft>
                <a:spcPts val="0"/>
              </a:spcAft>
              <a:buNone/>
            </a:pPr>
            <a:r>
              <a:rPr sz="2600" b="0" i="0" u="none" strike="noStrike" cap="none">
                <a:solidFill>
                  <a:srgbClr val="007C91">
                    <a:alpha val="100000"/>
                  </a:srgbClr>
                </a:solidFill>
                <a:latin typeface="Arial"/>
                <a:cs typeface="Arial"/>
                <a:sym typeface="Arial"/>
              </a:rPr>
              <a:t>Table 3: Percentage change in new STI diagnoses in GBMSM* residents in Yorkshire and Humber</a:t>
            </a:r>
          </a:p>
        </p:txBody>
      </p:sp>
      <p:graphicFrame>
        <p:nvGraphicFramePr>
          <p:cNvPr id="4" name="Table 3"/>
          <p:cNvGraphicFramePr>
            <a:graphicFrameLocks noGrp="1"/>
          </p:cNvGraphicFramePr>
          <p:nvPr/>
        </p:nvGraphicFramePr>
        <p:xfrm>
          <a:off x="731520" y="1188720"/>
          <a:ext cx="10241280" cy="4485640"/>
        </p:xfrm>
        <a:graphic>
          <a:graphicData uri="http://schemas.openxmlformats.org/drawingml/2006/table">
            <a:tbl>
              <a:tblPr/>
              <a:tblGrid>
                <a:gridCol w="2560320">
                  <a:extLst>
                    <a:ext uri="{9D8B030D-6E8A-4147-A177-3AD203B41FA5}">
                      <a16:colId xmlns:a16="http://schemas.microsoft.com/office/drawing/2014/main" val="20000"/>
                    </a:ext>
                  </a:extLst>
                </a:gridCol>
                <a:gridCol w="2560320">
                  <a:extLst>
                    <a:ext uri="{9D8B030D-6E8A-4147-A177-3AD203B41FA5}">
                      <a16:colId xmlns:a16="http://schemas.microsoft.com/office/drawing/2014/main" val="20001"/>
                    </a:ext>
                  </a:extLst>
                </a:gridCol>
                <a:gridCol w="2560320">
                  <a:extLst>
                    <a:ext uri="{9D8B030D-6E8A-4147-A177-3AD203B41FA5}">
                      <a16:colId xmlns:a16="http://schemas.microsoft.com/office/drawing/2014/main" val="20002"/>
                    </a:ext>
                  </a:extLst>
                </a:gridCol>
                <a:gridCol w="2560320">
                  <a:extLst>
                    <a:ext uri="{9D8B030D-6E8A-4147-A177-3AD203B41FA5}">
                      <a16:colId xmlns:a16="http://schemas.microsoft.com/office/drawing/2014/main" val="20003"/>
                    </a:ext>
                  </a:extLst>
                </a:gridCol>
              </a:tblGrid>
              <a:tr h="228600">
                <a:tc>
                  <a:txBody>
                    <a:bodyPr/>
                    <a:lstStyle/>
                    <a:p>
                      <a:pPr marL="63500" marR="63500" algn="ctr">
                        <a:lnSpc>
                          <a:spcPct val="100000"/>
                        </a:lnSpc>
                        <a:spcBef>
                          <a:spcPts val="500"/>
                        </a:spcBef>
                        <a:spcAft>
                          <a:spcPts val="500"/>
                        </a:spcAft>
                        <a:buNone/>
                      </a:pPr>
                      <a:r>
                        <a:rPr sz="1700" b="1" i="0" u="none" strike="noStrike" cap="none">
                          <a:solidFill>
                            <a:srgbClr val="000000">
                              <a:alpha val="100000"/>
                            </a:srgbClr>
                          </a:solidFill>
                          <a:latin typeface="Arial"/>
                          <a:cs typeface="Arial"/>
                          <a:sym typeface="Arial"/>
                        </a:rPr>
                        <a:t>Diagnoses</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1" i="0" u="none" strike="noStrike" cap="none">
                          <a:solidFill>
                            <a:srgbClr val="000000">
                              <a:alpha val="100000"/>
                            </a:srgbClr>
                          </a:solidFill>
                          <a:latin typeface="Arial"/>
                          <a:cs typeface="Arial"/>
                          <a:sym typeface="Arial"/>
                        </a:rPr>
                        <a:t>2023</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1" i="0" u="none" strike="noStrike" cap="none">
                          <a:solidFill>
                            <a:srgbClr val="000000">
                              <a:alpha val="100000"/>
                            </a:srgbClr>
                          </a:solidFill>
                          <a:latin typeface="Arial"/>
                          <a:cs typeface="Arial"/>
                          <a:sym typeface="Arial"/>
                        </a:rPr>
                        <a:t>2024</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1" i="0" u="none" strike="noStrike" cap="none">
                          <a:solidFill>
                            <a:srgbClr val="000000">
                              <a:alpha val="100000"/>
                            </a:srgbClr>
                          </a:solidFill>
                          <a:latin typeface="Arial"/>
                          <a:cs typeface="Arial"/>
                          <a:sym typeface="Arial"/>
                        </a:rPr>
                        <a:t>Percentage change</a:t>
                      </a:r>
                      <a:br>
                        <a:rPr sz="1700" b="1" i="0" u="none" strike="noStrike" cap="none">
                          <a:solidFill>
                            <a:srgbClr val="000000">
                              <a:alpha val="100000"/>
                            </a:srgbClr>
                          </a:solidFill>
                          <a:latin typeface="Arial"/>
                          <a:cs typeface="Arial"/>
                          <a:sym typeface="Arial"/>
                        </a:rPr>
                      </a:br>
                      <a:r>
                        <a:rPr sz="1700" b="1" i="0" u="none" strike="noStrike" cap="none">
                          <a:solidFill>
                            <a:srgbClr val="000000">
                              <a:alpha val="100000"/>
                            </a:srgbClr>
                          </a:solidFill>
                          <a:latin typeface="Arial"/>
                          <a:cs typeface="Arial"/>
                          <a:sym typeface="Arial"/>
                        </a:rPr>
                        <a:t>2023 to 2024</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0"/>
                  </a:ext>
                </a:extLst>
              </a:tr>
              <a:tr h="548640">
                <a:tc>
                  <a:txBody>
                    <a:bodyPr/>
                    <a:lstStyle/>
                    <a:p>
                      <a:pPr marL="63500" marR="63500" algn="l">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Chlamydia</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solidFill>
                      <a:prstDash val="solid"/>
                      <a:round/>
                      <a:headEnd type="none" w="med" len="med"/>
                      <a:tailEnd type="none" w="med" len="me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1,002</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solidFill>
                      <a:prstDash val="solid"/>
                      <a:round/>
                      <a:headEnd type="none" w="med" len="med"/>
                      <a:tailEnd type="none" w="med" len="me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925</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solidFill>
                      <a:prstDash val="solid"/>
                      <a:round/>
                      <a:headEnd type="none" w="med" len="med"/>
                      <a:tailEnd type="none" w="med" len="me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-8%</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solidFill>
                      <a:prstDash val="solid"/>
                      <a:round/>
                      <a:headEnd type="none" w="med" len="med"/>
                      <a:tailEnd type="none" w="med" len="med"/>
                    </a:lnT>
                    <a:lnB w="9525"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1"/>
                  </a:ext>
                </a:extLst>
              </a:tr>
              <a:tr h="548640">
                <a:tc>
                  <a:txBody>
                    <a:bodyPr/>
                    <a:lstStyle/>
                    <a:p>
                      <a:pPr marL="63500" marR="63500" algn="l">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Genital Herpes</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104</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105</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1%</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2"/>
                  </a:ext>
                </a:extLst>
              </a:tr>
              <a:tr h="548640">
                <a:tc>
                  <a:txBody>
                    <a:bodyPr/>
                    <a:lstStyle/>
                    <a:p>
                      <a:pPr marL="63500" marR="63500" algn="l">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Genital Warts</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110</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112</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2%</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3"/>
                  </a:ext>
                </a:extLst>
              </a:tr>
              <a:tr h="548640">
                <a:tc>
                  <a:txBody>
                    <a:bodyPr/>
                    <a:lstStyle/>
                    <a:p>
                      <a:pPr marL="63500" marR="63500" algn="l">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Gonorrhoea</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1,695</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1,435</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-15%</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4"/>
                  </a:ext>
                </a:extLst>
              </a:tr>
              <a:tr h="548640">
                <a:tc>
                  <a:txBody>
                    <a:bodyPr/>
                    <a:lstStyle/>
                    <a:p>
                      <a:pPr marL="63500" marR="63500" algn="l">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Syphilis</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265</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274</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3%</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5"/>
                  </a:ext>
                </a:extLst>
              </a:tr>
              <a:tr h="548640">
                <a:tc>
                  <a:txBody>
                    <a:bodyPr/>
                    <a:lstStyle/>
                    <a:p>
                      <a:pPr marL="63500" marR="63500" algn="l">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Other</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330</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376</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14%</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6"/>
                  </a:ext>
                </a:extLst>
              </a:tr>
              <a:tr h="548640">
                <a:tc>
                  <a:txBody>
                    <a:bodyPr/>
                    <a:lstStyle/>
                    <a:p>
                      <a:pPr marL="63500" marR="63500" algn="l">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All new STIs</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3,506</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3,227</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-8%</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943600"/>
            <a:ext cx="10972800" cy="274320"/>
          </a:xfrm>
        </p:spPr>
        <p:txBody>
          <a:bodyPr/>
          <a:lstStyle/>
          <a:p>
            <a:pPr marL="0" marR="0" algn="l">
              <a:lnSpc>
                <a:spcPct val="100000"/>
              </a:lnSpc>
              <a:spcBef>
                <a:spcPts val="0"/>
              </a:spcBef>
              <a:spcAft>
                <a:spcPts val="0"/>
              </a:spcAft>
              <a:buNone/>
            </a:pPr>
            <a:r>
              <a:rPr sz="1000" b="0" i="0" u="none" strike="noStrike" cap="none">
                <a:solidFill>
                  <a:srgbClr val="000000">
                    <a:alpha val="100000"/>
                  </a:srgbClr>
                </a:solidFill>
                <a:latin typeface="Arial"/>
                <a:cs typeface="Arial"/>
                <a:sym typeface="Arial"/>
              </a:rPr>
              <a:t> Confidence Intervals were calculated using Byar's method for numerators &gt;= 10. For small numerators Byar's method is less accurate and so an exact method based on the Poisson distribution is used.</a:t>
            </a:r>
          </a:p>
        </p:txBody>
      </p:sp>
      <p:sp>
        <p:nvSpPr>
          <p:cNvPr id="3" name="Content Placeholder 2"/>
          <p:cNvSpPr>
            <a:spLocks noGrp="1"/>
          </p:cNvSpPr>
          <p:nvPr>
            <p:ph/>
          </p:nvPr>
        </p:nvSpPr>
        <p:spPr>
          <a:xfrm>
            <a:off x="457200" y="182880"/>
            <a:ext cx="10972800" cy="420624"/>
          </a:xfrm>
        </p:spPr>
        <p:txBody>
          <a:bodyPr/>
          <a:lstStyle/>
          <a:p>
            <a:pPr marL="0" marR="0" algn="l">
              <a:lnSpc>
                <a:spcPct val="100000"/>
              </a:lnSpc>
              <a:spcBef>
                <a:spcPts val="0"/>
              </a:spcBef>
              <a:spcAft>
                <a:spcPts val="0"/>
              </a:spcAft>
              <a:buNone/>
            </a:pPr>
            <a:r>
              <a:rPr sz="2600" b="0" i="0" u="none" strike="noStrike" cap="none">
                <a:solidFill>
                  <a:srgbClr val="007C91">
                    <a:alpha val="100000"/>
                  </a:srgbClr>
                </a:solidFill>
                <a:latin typeface="Arial"/>
                <a:cs typeface="Arial"/>
                <a:sym typeface="Arial"/>
              </a:rPr>
              <a:t>Figure 10: Rate of new STI diagnoses per 100,000 Yorkshire and Humber residents by upper tier local authority of residence, 2024</a:t>
            </a:r>
          </a:p>
        </p:txBody>
      </p:sp>
      <p:pic>
        <p:nvPicPr>
          <p:cNvPr id="4" name="Content Placeholder 3"/>
          <p:cNvPicPr>
            <a:picLocks noGrp="1"/>
          </p:cNvPicPr>
          <p:nvPr>
            <p:ph/>
          </p:nvPr>
        </p:nvPicPr>
        <p:blipFill>
          <a:blip r:embed="rId2"/>
          <a:stretch>
            <a:fillRect/>
          </a:stretch>
        </p:blipFill>
        <p:spPr>
          <a:xfrm>
            <a:off x="731520" y="1188720"/>
            <a:ext cx="10058400" cy="4572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943600"/>
            <a:ext cx="10972800" cy="274320"/>
          </a:xfrm>
        </p:spPr>
        <p:txBody>
          <a:bodyPr/>
          <a:lstStyle/>
          <a:p>
            <a:pPr marL="0" marR="0" algn="l">
              <a:lnSpc>
                <a:spcPct val="100000"/>
              </a:lnSpc>
              <a:spcBef>
                <a:spcPts val="0"/>
              </a:spcBef>
              <a:spcAft>
                <a:spcPts val="0"/>
              </a:spcAft>
              <a:buNone/>
            </a:pPr>
            <a:r>
              <a:rPr sz="1000" b="0" i="0" u="none" strike="noStrike" cap="none">
                <a:solidFill>
                  <a:srgbClr val="000000">
                    <a:alpha val="100000"/>
                  </a:srgbClr>
                </a:solidFill>
                <a:latin typeface="Arial"/>
                <a:cs typeface="Arial"/>
                <a:sym typeface="Arial"/>
              </a:rPr>
              <a:t> Confidence Intervals were calculated using Byar's method for numerators &gt;= 10. For small numerators Byar's method is less accurate and so an exact method based on the Poisson distribution is used.</a:t>
            </a:r>
          </a:p>
        </p:txBody>
      </p:sp>
      <p:sp>
        <p:nvSpPr>
          <p:cNvPr id="3" name="Content Placeholder 2"/>
          <p:cNvSpPr>
            <a:spLocks noGrp="1"/>
          </p:cNvSpPr>
          <p:nvPr>
            <p:ph/>
          </p:nvPr>
        </p:nvSpPr>
        <p:spPr>
          <a:xfrm>
            <a:off x="457200" y="182880"/>
            <a:ext cx="10972800" cy="420624"/>
          </a:xfrm>
        </p:spPr>
        <p:txBody>
          <a:bodyPr/>
          <a:lstStyle/>
          <a:p>
            <a:pPr marL="0" marR="0" algn="l">
              <a:lnSpc>
                <a:spcPct val="100000"/>
              </a:lnSpc>
              <a:spcBef>
                <a:spcPts val="0"/>
              </a:spcBef>
              <a:spcAft>
                <a:spcPts val="0"/>
              </a:spcAft>
              <a:buNone/>
            </a:pPr>
            <a:r>
              <a:rPr sz="2600" b="0" i="0" u="none" strike="noStrike" cap="none">
                <a:solidFill>
                  <a:srgbClr val="007C91">
                    <a:alpha val="100000"/>
                  </a:srgbClr>
                </a:solidFill>
                <a:latin typeface="Arial"/>
                <a:cs typeface="Arial"/>
                <a:sym typeface="Arial"/>
              </a:rPr>
              <a:t>Figure 11: Rate of new STI diagnoses (excluding chlamydia diagnoses in residents aged under 25 years) per 100,000 Yorkshire and Humber residents by upper tier local authority of residence, 2024</a:t>
            </a:r>
          </a:p>
        </p:txBody>
      </p:sp>
      <p:pic>
        <p:nvPicPr>
          <p:cNvPr id="4" name="Content Placeholder 3"/>
          <p:cNvPicPr>
            <a:picLocks noGrp="1"/>
          </p:cNvPicPr>
          <p:nvPr>
            <p:ph/>
          </p:nvPr>
        </p:nvPicPr>
        <p:blipFill>
          <a:blip r:embed="rId2"/>
          <a:stretch>
            <a:fillRect/>
          </a:stretch>
        </p:blipFill>
        <p:spPr>
          <a:xfrm>
            <a:off x="731520" y="1188720"/>
            <a:ext cx="10058400" cy="4572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943600"/>
            <a:ext cx="10972800" cy="274320"/>
          </a:xfrm>
        </p:spPr>
        <p:txBody>
          <a:bodyPr/>
          <a:lstStyle/>
          <a:p>
            <a:pPr marL="0" marR="0" algn="l">
              <a:lnSpc>
                <a:spcPct val="100000"/>
              </a:lnSpc>
              <a:spcBef>
                <a:spcPts val="0"/>
              </a:spcBef>
              <a:spcAft>
                <a:spcPts val="0"/>
              </a:spcAft>
              <a:buNone/>
            </a:pPr>
            <a:r>
              <a:rPr sz="1000" b="0" i="0" u="none" strike="noStrike" cap="none">
                <a:solidFill>
                  <a:srgbClr val="000000">
                    <a:alpha val="100000"/>
                  </a:srgbClr>
                </a:solidFill>
                <a:latin typeface="Arial"/>
                <a:cs typeface="Arial"/>
                <a:sym typeface="Arial"/>
              </a:rPr>
              <a:t>UKHSA recommends that local areas should be working towards achieving a chlamydia detection rate no lower than 3,250 per 100,000 among individuals aged 15 to 24 years. Confidence Intervals were calculated using Byar's method for numerators &gt;= 10. For small numerators Byar's method is less accurate and so an exact method based on the Poisson distribution is used.</a:t>
            </a:r>
          </a:p>
        </p:txBody>
      </p:sp>
      <p:sp>
        <p:nvSpPr>
          <p:cNvPr id="3" name="Content Placeholder 2"/>
          <p:cNvSpPr>
            <a:spLocks noGrp="1"/>
          </p:cNvSpPr>
          <p:nvPr>
            <p:ph/>
          </p:nvPr>
        </p:nvSpPr>
        <p:spPr>
          <a:xfrm>
            <a:off x="457200" y="182880"/>
            <a:ext cx="10972800" cy="420624"/>
          </a:xfrm>
        </p:spPr>
        <p:txBody>
          <a:bodyPr/>
          <a:lstStyle/>
          <a:p>
            <a:pPr marL="0" marR="0" algn="l">
              <a:lnSpc>
                <a:spcPct val="100000"/>
              </a:lnSpc>
              <a:spcBef>
                <a:spcPts val="0"/>
              </a:spcBef>
              <a:spcAft>
                <a:spcPts val="0"/>
              </a:spcAft>
              <a:buNone/>
            </a:pPr>
            <a:r>
              <a:rPr sz="2600" b="0" i="0" u="none" strike="noStrike" cap="none">
                <a:solidFill>
                  <a:srgbClr val="007C91">
                    <a:alpha val="100000"/>
                  </a:srgbClr>
                </a:solidFill>
                <a:latin typeface="Arial"/>
                <a:cs typeface="Arial"/>
                <a:sym typeface="Arial"/>
              </a:rPr>
              <a:t>Figure 12: Chlamydia detection rate per 100,000 female Yorkshire and Humber residents aged 15 to 24 years by upper tier local authority of residence, 2024</a:t>
            </a:r>
          </a:p>
        </p:txBody>
      </p:sp>
      <p:pic>
        <p:nvPicPr>
          <p:cNvPr id="4" name="Content Placeholder 3"/>
          <p:cNvPicPr>
            <a:picLocks noGrp="1"/>
          </p:cNvPicPr>
          <p:nvPr>
            <p:ph/>
          </p:nvPr>
        </p:nvPicPr>
        <p:blipFill>
          <a:blip r:embed="rId2"/>
          <a:stretch>
            <a:fillRect/>
          </a:stretch>
        </p:blipFill>
        <p:spPr>
          <a:xfrm>
            <a:off x="731520" y="1188720"/>
            <a:ext cx="10058400" cy="4572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6" y="179416"/>
            <a:ext cx="11123856" cy="972607"/>
          </a:xfrm>
        </p:spPr>
        <p:txBody>
          <a:bodyPr/>
          <a:lstStyle/>
          <a:p>
            <a:r>
              <a:t>About the UK Health Security Agency</a:t>
            </a:r>
          </a:p>
        </p:txBody>
      </p:sp>
      <p:sp>
        <p:nvSpPr>
          <p:cNvPr id="3" name="Content Placeholder 2"/>
          <p:cNvSpPr>
            <a:spLocks noGrp="1"/>
          </p:cNvSpPr>
          <p:nvPr>
            <p:ph idx="1" hasCustomPrompt="1"/>
          </p:nvPr>
        </p:nvSpPr>
        <p:spPr>
          <a:xfrm>
            <a:off x="615955" y="1529026"/>
            <a:ext cx="11123857" cy="4351338"/>
          </a:xfrm>
        </p:spPr>
        <p:txBody>
          <a:bodyPr/>
          <a:lstStyle/>
          <a:p>
            <a:r>
              <a:t>The UK Health Security Agency (UKHSA) was formally established on 1 April 2021.
The UK Health Security Agency (UKHSA) is responsible for protecting every member of every community from the impact of infectious diseases, chemical, biological, radiological and nuclear incidents and other health threats.
We provide intellectual, scientific and operational leadership at national and local level, as well as on the global stage, to make the nation’s health secure.
UKHSA is an executive agency, sponsored by the Department of Health and Social Care.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943600"/>
            <a:ext cx="10972800" cy="274320"/>
          </a:xfrm>
        </p:spPr>
        <p:txBody>
          <a:bodyPr/>
          <a:lstStyle/>
          <a:p>
            <a:pPr marL="0" marR="0" algn="l">
              <a:lnSpc>
                <a:spcPct val="100000"/>
              </a:lnSpc>
              <a:spcBef>
                <a:spcPts val="0"/>
              </a:spcBef>
              <a:spcAft>
                <a:spcPts val="0"/>
              </a:spcAft>
              <a:buNone/>
            </a:pPr>
            <a:r>
              <a:rPr sz="1000" b="0" i="0" u="none" strike="noStrike" cap="none">
                <a:solidFill>
                  <a:srgbClr val="000000">
                    <a:alpha val="100000"/>
                  </a:srgbClr>
                </a:solidFill>
                <a:latin typeface="Arial"/>
                <a:cs typeface="Arial"/>
                <a:sym typeface="Arial"/>
              </a:rPr>
              <a:t> Confidence Intervals were calculated using Byar's method for numerators &gt;= 10. For small numerators Byar's method is less accurate and so an exact method based on the Poisson distribution is used.</a:t>
            </a:r>
          </a:p>
        </p:txBody>
      </p:sp>
      <p:sp>
        <p:nvSpPr>
          <p:cNvPr id="3" name="Content Placeholder 2"/>
          <p:cNvSpPr>
            <a:spLocks noGrp="1"/>
          </p:cNvSpPr>
          <p:nvPr>
            <p:ph/>
          </p:nvPr>
        </p:nvSpPr>
        <p:spPr>
          <a:xfrm>
            <a:off x="457200" y="182880"/>
            <a:ext cx="10972800" cy="420624"/>
          </a:xfrm>
        </p:spPr>
        <p:txBody>
          <a:bodyPr/>
          <a:lstStyle/>
          <a:p>
            <a:pPr marL="0" marR="0" algn="l">
              <a:lnSpc>
                <a:spcPct val="100000"/>
              </a:lnSpc>
              <a:spcBef>
                <a:spcPts val="0"/>
              </a:spcBef>
              <a:spcAft>
                <a:spcPts val="0"/>
              </a:spcAft>
              <a:buNone/>
            </a:pPr>
            <a:r>
              <a:rPr sz="2600" b="0" i="0" u="none" strike="noStrike" cap="none">
                <a:solidFill>
                  <a:srgbClr val="007C91">
                    <a:alpha val="100000"/>
                  </a:srgbClr>
                </a:solidFill>
                <a:latin typeface="Arial"/>
                <a:cs typeface="Arial"/>
                <a:sym typeface="Arial"/>
              </a:rPr>
              <a:t>Figure 13: Rate of gonorrhoea diagnoses per 100,000 Yorkshire and Humber residents by upper tier local authority of residence, 2024</a:t>
            </a:r>
          </a:p>
        </p:txBody>
      </p:sp>
      <p:pic>
        <p:nvPicPr>
          <p:cNvPr id="4" name="Content Placeholder 3"/>
          <p:cNvPicPr>
            <a:picLocks noGrp="1"/>
          </p:cNvPicPr>
          <p:nvPr>
            <p:ph/>
          </p:nvPr>
        </p:nvPicPr>
        <p:blipFill>
          <a:blip r:embed="rId2"/>
          <a:stretch>
            <a:fillRect/>
          </a:stretch>
        </p:blipFill>
        <p:spPr>
          <a:xfrm>
            <a:off x="731520" y="1188720"/>
            <a:ext cx="10058400" cy="4572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82880"/>
            <a:ext cx="10972800" cy="420624"/>
          </a:xfrm>
        </p:spPr>
        <p:txBody>
          <a:bodyPr/>
          <a:lstStyle/>
          <a:p>
            <a:pPr marL="0" marR="0" algn="l">
              <a:lnSpc>
                <a:spcPct val="100000"/>
              </a:lnSpc>
              <a:spcBef>
                <a:spcPts val="0"/>
              </a:spcBef>
              <a:spcAft>
                <a:spcPts val="0"/>
              </a:spcAft>
              <a:buNone/>
            </a:pPr>
            <a:r>
              <a:rPr sz="2600" b="0" i="0" u="none" strike="noStrike" cap="none">
                <a:solidFill>
                  <a:srgbClr val="007C91">
                    <a:alpha val="100000"/>
                  </a:srgbClr>
                </a:solidFill>
                <a:latin typeface="Arial"/>
                <a:cs typeface="Arial"/>
                <a:sym typeface="Arial"/>
              </a:rPr>
              <a:t>Figure 14: Map of new STI rates per 100,000 Yorkshire and Humber residents by upper tier local authority, 2024</a:t>
            </a:r>
          </a:p>
        </p:txBody>
      </p:sp>
      <p:pic>
        <p:nvPicPr>
          <p:cNvPr id="3" name="Content Placeholder 2"/>
          <p:cNvPicPr>
            <a:picLocks noGrp="1"/>
          </p:cNvPicPr>
          <p:nvPr>
            <p:ph/>
          </p:nvPr>
        </p:nvPicPr>
        <p:blipFill>
          <a:blip r:embed="rId2"/>
          <a:stretch>
            <a:fillRect/>
          </a:stretch>
        </p:blipFill>
        <p:spPr>
          <a:xfrm>
            <a:off x="1325880" y="749808"/>
            <a:ext cx="10058400" cy="608076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82880"/>
            <a:ext cx="10972800" cy="420624"/>
          </a:xfrm>
        </p:spPr>
        <p:txBody>
          <a:bodyPr/>
          <a:lstStyle/>
          <a:p>
            <a:pPr marL="0" marR="0" algn="l">
              <a:lnSpc>
                <a:spcPct val="100000"/>
              </a:lnSpc>
              <a:spcBef>
                <a:spcPts val="0"/>
              </a:spcBef>
              <a:spcAft>
                <a:spcPts val="0"/>
              </a:spcAft>
              <a:buNone/>
            </a:pPr>
            <a:r>
              <a:rPr sz="2600" b="0" i="0" u="none" strike="noStrike" cap="none">
                <a:solidFill>
                  <a:srgbClr val="007C91">
                    <a:alpha val="100000"/>
                  </a:srgbClr>
                </a:solidFill>
                <a:latin typeface="Arial"/>
                <a:cs typeface="Arial"/>
                <a:sym typeface="Arial"/>
              </a:rPr>
              <a:t>Figure 16: STI testing rate (excluding chlamydia in under 25 year olds) per 100,000 Yorkshire and Humber residents aged 15 to 64 years, 2012 to 2024</a:t>
            </a:r>
          </a:p>
        </p:txBody>
      </p:sp>
      <p:pic>
        <p:nvPicPr>
          <p:cNvPr id="3" name="Content Placeholder 2"/>
          <p:cNvPicPr>
            <a:picLocks noGrp="1"/>
          </p:cNvPicPr>
          <p:nvPr>
            <p:ph/>
          </p:nvPr>
        </p:nvPicPr>
        <p:blipFill>
          <a:blip r:embed="rId2"/>
          <a:stretch>
            <a:fillRect/>
          </a:stretch>
        </p:blipFill>
        <p:spPr>
          <a:xfrm>
            <a:off x="731520" y="1463040"/>
            <a:ext cx="10058400" cy="4572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943600"/>
            <a:ext cx="10972800" cy="274320"/>
          </a:xfrm>
        </p:spPr>
        <p:txBody>
          <a:bodyPr/>
          <a:lstStyle/>
          <a:p>
            <a:pPr marL="0" marR="0" algn="l">
              <a:lnSpc>
                <a:spcPct val="100000"/>
              </a:lnSpc>
              <a:spcBef>
                <a:spcPts val="0"/>
              </a:spcBef>
              <a:spcAft>
                <a:spcPts val="0"/>
              </a:spcAft>
              <a:buNone/>
            </a:pPr>
            <a:r>
              <a:rPr sz="1000" b="0" i="0" u="none" strike="noStrike" cap="none">
                <a:solidFill>
                  <a:srgbClr val="000000">
                    <a:alpha val="100000"/>
                  </a:srgbClr>
                </a:solidFill>
                <a:latin typeface="Arial"/>
                <a:cs typeface="Arial"/>
                <a:sym typeface="Arial"/>
              </a:rPr>
              <a:t>* The numerator for the STI testing positivity rate now only includes infections which are also included in the denominator. These are: chlamydia (excluding diagnoses in those aged under 25 years), gonorrhoea, syphilis and HIV. Up to 2018 (data for 2017) it included all new STIs.</a:t>
            </a:r>
          </a:p>
        </p:txBody>
      </p:sp>
      <p:sp>
        <p:nvSpPr>
          <p:cNvPr id="3" name="Content Placeholder 2"/>
          <p:cNvSpPr>
            <a:spLocks noGrp="1"/>
          </p:cNvSpPr>
          <p:nvPr>
            <p:ph/>
          </p:nvPr>
        </p:nvSpPr>
        <p:spPr>
          <a:xfrm>
            <a:off x="457200" y="182880"/>
            <a:ext cx="10972800" cy="420624"/>
          </a:xfrm>
        </p:spPr>
        <p:txBody>
          <a:bodyPr/>
          <a:lstStyle/>
          <a:p>
            <a:pPr marL="0" marR="0" algn="l">
              <a:lnSpc>
                <a:spcPct val="100000"/>
              </a:lnSpc>
              <a:spcBef>
                <a:spcPts val="0"/>
              </a:spcBef>
              <a:spcAft>
                <a:spcPts val="0"/>
              </a:spcAft>
              <a:buNone/>
            </a:pPr>
            <a:r>
              <a:rPr sz="2600" b="0" i="0" u="none" strike="noStrike" cap="none">
                <a:solidFill>
                  <a:srgbClr val="007C91">
                    <a:alpha val="100000"/>
                  </a:srgbClr>
                </a:solidFill>
                <a:latin typeface="Arial"/>
                <a:cs typeface="Arial"/>
                <a:sym typeface="Arial"/>
              </a:rPr>
              <a:t>Figure 17: STI testing positivity rate* (excluding chlamydia in under 25 year olds) in Yorkshire and Humber residents, 2012 to 2024</a:t>
            </a:r>
          </a:p>
        </p:txBody>
      </p:sp>
      <p:pic>
        <p:nvPicPr>
          <p:cNvPr id="4" name="Content Placeholder 3"/>
          <p:cNvPicPr>
            <a:picLocks noGrp="1"/>
          </p:cNvPicPr>
          <p:nvPr>
            <p:ph/>
          </p:nvPr>
        </p:nvPicPr>
        <p:blipFill>
          <a:blip r:embed="rId2"/>
          <a:stretch>
            <a:fillRect/>
          </a:stretch>
        </p:blipFill>
        <p:spPr>
          <a:xfrm>
            <a:off x="731520" y="1188720"/>
            <a:ext cx="10058400" cy="4572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943600"/>
            <a:ext cx="10972800" cy="274320"/>
          </a:xfrm>
        </p:spPr>
        <p:txBody>
          <a:bodyPr/>
          <a:lstStyle/>
          <a:p>
            <a:pPr marL="0" marR="0" algn="l">
              <a:lnSpc>
                <a:spcPct val="100000"/>
              </a:lnSpc>
              <a:spcBef>
                <a:spcPts val="0"/>
              </a:spcBef>
              <a:spcAft>
                <a:spcPts val="0"/>
              </a:spcAft>
              <a:buNone/>
            </a:pPr>
            <a:r>
              <a:rPr sz="1000" b="0" i="0" u="none" strike="noStrike" cap="none">
                <a:solidFill>
                  <a:srgbClr val="000000">
                    <a:alpha val="100000"/>
                  </a:srgbClr>
                </a:solidFill>
                <a:latin typeface="Arial"/>
                <a:cs typeface="Arial"/>
                <a:sym typeface="Arial"/>
              </a:rPr>
              <a:t>* New STI diagnoses from enhanced GPs reporting to GUMCAD are included in the ‘Non-specialist sexual health services (SHSs)’ total.  ** CTAD collects data on chlamydia only.</a:t>
            </a:r>
          </a:p>
        </p:txBody>
      </p:sp>
      <p:sp>
        <p:nvSpPr>
          <p:cNvPr id="3" name="Content Placeholder 2"/>
          <p:cNvSpPr>
            <a:spLocks noGrp="1"/>
          </p:cNvSpPr>
          <p:nvPr>
            <p:ph/>
          </p:nvPr>
        </p:nvSpPr>
        <p:spPr>
          <a:xfrm>
            <a:off x="457200" y="182880"/>
            <a:ext cx="10972800" cy="420624"/>
          </a:xfrm>
        </p:spPr>
        <p:txBody>
          <a:bodyPr/>
          <a:lstStyle/>
          <a:p>
            <a:pPr marL="0" marR="0" algn="l">
              <a:lnSpc>
                <a:spcPct val="100000"/>
              </a:lnSpc>
              <a:spcBef>
                <a:spcPts val="0"/>
              </a:spcBef>
              <a:spcAft>
                <a:spcPts val="0"/>
              </a:spcAft>
              <a:buNone/>
            </a:pPr>
            <a:r>
              <a:rPr sz="2600" b="0" i="0" u="none" strike="noStrike" cap="none">
                <a:solidFill>
                  <a:srgbClr val="007C91">
                    <a:alpha val="100000"/>
                  </a:srgbClr>
                </a:solidFill>
                <a:latin typeface="Arial"/>
                <a:cs typeface="Arial"/>
                <a:sym typeface="Arial"/>
              </a:rPr>
              <a:t>Table 4: Number of diagnoses of new STIs by UKHSA region of residence, data source and data subset 2024</a:t>
            </a:r>
          </a:p>
        </p:txBody>
      </p:sp>
      <p:graphicFrame>
        <p:nvGraphicFramePr>
          <p:cNvPr id="4" name="Table 3"/>
          <p:cNvGraphicFramePr>
            <a:graphicFrameLocks noGrp="1"/>
          </p:cNvGraphicFramePr>
          <p:nvPr/>
        </p:nvGraphicFramePr>
        <p:xfrm>
          <a:off x="731520" y="1188720"/>
          <a:ext cx="9601200" cy="4511040"/>
        </p:xfrm>
        <a:graphic>
          <a:graphicData uri="http://schemas.openxmlformats.org/drawingml/2006/table">
            <a:tbl>
              <a:tblPr/>
              <a:tblGrid>
                <a:gridCol w="1920240">
                  <a:extLst>
                    <a:ext uri="{9D8B030D-6E8A-4147-A177-3AD203B41FA5}">
                      <a16:colId xmlns:a16="http://schemas.microsoft.com/office/drawing/2014/main" val="20000"/>
                    </a:ext>
                  </a:extLst>
                </a:gridCol>
                <a:gridCol w="1920240">
                  <a:extLst>
                    <a:ext uri="{9D8B030D-6E8A-4147-A177-3AD203B41FA5}">
                      <a16:colId xmlns:a16="http://schemas.microsoft.com/office/drawing/2014/main" val="20001"/>
                    </a:ext>
                  </a:extLst>
                </a:gridCol>
                <a:gridCol w="1920240">
                  <a:extLst>
                    <a:ext uri="{9D8B030D-6E8A-4147-A177-3AD203B41FA5}">
                      <a16:colId xmlns:a16="http://schemas.microsoft.com/office/drawing/2014/main" val="20002"/>
                    </a:ext>
                  </a:extLst>
                </a:gridCol>
                <a:gridCol w="1920240">
                  <a:extLst>
                    <a:ext uri="{9D8B030D-6E8A-4147-A177-3AD203B41FA5}">
                      <a16:colId xmlns:a16="http://schemas.microsoft.com/office/drawing/2014/main" val="20003"/>
                    </a:ext>
                  </a:extLst>
                </a:gridCol>
                <a:gridCol w="1920240">
                  <a:extLst>
                    <a:ext uri="{9D8B030D-6E8A-4147-A177-3AD203B41FA5}">
                      <a16:colId xmlns:a16="http://schemas.microsoft.com/office/drawing/2014/main" val="20004"/>
                    </a:ext>
                  </a:extLst>
                </a:gridCol>
              </a:tblGrid>
              <a:tr h="300439">
                <a:tc rowSpan="2">
                  <a:txBody>
                    <a:bodyPr/>
                    <a:lstStyle/>
                    <a:p>
                      <a:pPr marL="63500" marR="63500" algn="ctr">
                        <a:lnSpc>
                          <a:spcPct val="100000"/>
                        </a:lnSpc>
                        <a:spcBef>
                          <a:spcPts val="500"/>
                        </a:spcBef>
                        <a:spcAft>
                          <a:spcPts val="500"/>
                        </a:spcAft>
                        <a:buNone/>
                      </a:pPr>
                      <a:r>
                        <a:rPr sz="1400" b="1" i="0" u="none" strike="noStrike" cap="none">
                          <a:solidFill>
                            <a:srgbClr val="000000">
                              <a:alpha val="100000"/>
                            </a:srgbClr>
                          </a:solidFill>
                          <a:latin typeface="Arial"/>
                          <a:cs typeface="Arial"/>
                          <a:sym typeface="Arial"/>
                        </a:rPr>
                        <a:t>UKHSA region of residence</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gridSpan="2">
                  <a:txBody>
                    <a:bodyPr/>
                    <a:lstStyle/>
                    <a:p>
                      <a:pPr marL="63500" marR="63500" algn="ctr">
                        <a:lnSpc>
                          <a:spcPct val="100000"/>
                        </a:lnSpc>
                        <a:spcBef>
                          <a:spcPts val="500"/>
                        </a:spcBef>
                        <a:spcAft>
                          <a:spcPts val="500"/>
                        </a:spcAft>
                        <a:buNone/>
                      </a:pPr>
                      <a:r>
                        <a:rPr sz="1400" b="1" i="0" u="none" strike="noStrike" cap="none">
                          <a:solidFill>
                            <a:srgbClr val="000000">
                              <a:alpha val="100000"/>
                            </a:srgbClr>
                          </a:solidFill>
                          <a:latin typeface="Arial"/>
                          <a:cs typeface="Arial"/>
                          <a:sym typeface="Arial"/>
                        </a:rPr>
                        <a:t>GUMCAD</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hMerge="1">
                  <a:txBody>
                    <a:bodyPr/>
                    <a:lstStyle/>
                    <a:p>
                      <a:pPr marL="63500" marR="63500" algn="ctr">
                        <a:lnSpc>
                          <a:spcPct val="100000"/>
                        </a:lnSpc>
                        <a:spcBef>
                          <a:spcPts val="500"/>
                        </a:spcBef>
                        <a:spcAft>
                          <a:spcPts val="500"/>
                        </a:spcAft>
                        <a:buNone/>
                      </a:pPr>
                      <a:r>
                        <a:rPr sz="1400" b="1" i="0" u="none" strike="noStrike" cap="none">
                          <a:solidFill>
                            <a:srgbClr val="000000">
                              <a:alpha val="100000"/>
                            </a:srgbClr>
                          </a:solidFill>
                          <a:latin typeface="Arial"/>
                          <a:cs typeface="Arial"/>
                          <a:sym typeface="Arial"/>
                        </a:rPr>
                        <a:t>GUMCAD</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rowSpan="2">
                  <a:txBody>
                    <a:bodyPr/>
                    <a:lstStyle/>
                    <a:p>
                      <a:pPr marL="63500" marR="63500" algn="ctr">
                        <a:lnSpc>
                          <a:spcPct val="100000"/>
                        </a:lnSpc>
                        <a:spcBef>
                          <a:spcPts val="500"/>
                        </a:spcBef>
                        <a:spcAft>
                          <a:spcPts val="500"/>
                        </a:spcAft>
                        <a:buNone/>
                      </a:pPr>
                      <a:r>
                        <a:rPr sz="1400" b="1" i="0" u="none" strike="noStrike" cap="none">
                          <a:solidFill>
                            <a:srgbClr val="000000">
                              <a:alpha val="100000"/>
                            </a:srgbClr>
                          </a:solidFill>
                          <a:latin typeface="Arial"/>
                          <a:cs typeface="Arial"/>
                          <a:sym typeface="Arial"/>
                        </a:rPr>
                        <a:t>CTAD**</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rowSpan="2">
                  <a:txBody>
                    <a:bodyPr/>
                    <a:lstStyle/>
                    <a:p>
                      <a:pPr marL="63500" marR="63500" algn="ctr">
                        <a:lnSpc>
                          <a:spcPct val="100000"/>
                        </a:lnSpc>
                        <a:spcBef>
                          <a:spcPts val="500"/>
                        </a:spcBef>
                        <a:spcAft>
                          <a:spcPts val="500"/>
                        </a:spcAft>
                        <a:buNone/>
                      </a:pPr>
                      <a:r>
                        <a:rPr sz="1400" b="1" i="0" u="none" strike="noStrike" cap="none">
                          <a:solidFill>
                            <a:srgbClr val="000000">
                              <a:alpha val="100000"/>
                            </a:srgbClr>
                          </a:solidFill>
                          <a:latin typeface="Arial"/>
                          <a:cs typeface="Arial"/>
                          <a:sym typeface="Arial"/>
                        </a:rPr>
                        <a:t>Total</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0"/>
                  </a:ext>
                </a:extLst>
              </a:tr>
              <a:tr h="300439">
                <a:tc vMerge="1">
                  <a:txBody>
                    <a:bodyPr/>
                    <a:lstStyle/>
                    <a:p>
                      <a:pPr marL="63500" marR="63500" algn="ctr">
                        <a:lnSpc>
                          <a:spcPct val="100000"/>
                        </a:lnSpc>
                        <a:spcBef>
                          <a:spcPts val="500"/>
                        </a:spcBef>
                        <a:spcAft>
                          <a:spcPts val="500"/>
                        </a:spcAft>
                        <a:buNone/>
                      </a:pPr>
                      <a:r>
                        <a:rPr sz="1400" b="1" i="0" u="none" strike="noStrike" cap="none">
                          <a:solidFill>
                            <a:srgbClr val="000000">
                              <a:alpha val="100000"/>
                            </a:srgbClr>
                          </a:solidFill>
                          <a:latin typeface="Arial"/>
                          <a:cs typeface="Arial"/>
                          <a:sym typeface="Arial"/>
                        </a:rPr>
                        <a:t>UKHSA region of residence</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1" i="0" u="none" strike="noStrike" cap="none">
                          <a:solidFill>
                            <a:srgbClr val="000000">
                              <a:alpha val="100000"/>
                            </a:srgbClr>
                          </a:solidFill>
                          <a:latin typeface="Arial"/>
                          <a:cs typeface="Arial"/>
                          <a:sym typeface="Arial"/>
                        </a:rPr>
                        <a:t>Specialist SHSs</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1" i="0" u="none" strike="noStrike" cap="none">
                          <a:solidFill>
                            <a:srgbClr val="000000">
                              <a:alpha val="100000"/>
                            </a:srgbClr>
                          </a:solidFill>
                          <a:latin typeface="Arial"/>
                          <a:cs typeface="Arial"/>
                          <a:sym typeface="Arial"/>
                        </a:rPr>
                        <a:t>Non-specialist SHSs*</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vMerge="1">
                  <a:txBody>
                    <a:bodyPr/>
                    <a:lstStyle/>
                    <a:p>
                      <a:pPr marL="63500" marR="63500" algn="ctr">
                        <a:lnSpc>
                          <a:spcPct val="100000"/>
                        </a:lnSpc>
                        <a:spcBef>
                          <a:spcPts val="500"/>
                        </a:spcBef>
                        <a:spcAft>
                          <a:spcPts val="500"/>
                        </a:spcAft>
                        <a:buNone/>
                      </a:pPr>
                      <a:r>
                        <a:rPr sz="1400" b="1" i="0" u="none" strike="noStrike" cap="none">
                          <a:solidFill>
                            <a:srgbClr val="000000">
                              <a:alpha val="100000"/>
                            </a:srgbClr>
                          </a:solidFill>
                          <a:latin typeface="Arial"/>
                          <a:cs typeface="Arial"/>
                          <a:sym typeface="Arial"/>
                        </a:rPr>
                        <a:t>CTAD**</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vMerge="1">
                  <a:txBody>
                    <a:bodyPr/>
                    <a:lstStyle/>
                    <a:p>
                      <a:pPr marL="63500" marR="63500" algn="ctr">
                        <a:lnSpc>
                          <a:spcPct val="100000"/>
                        </a:lnSpc>
                        <a:spcBef>
                          <a:spcPts val="500"/>
                        </a:spcBef>
                        <a:spcAft>
                          <a:spcPts val="500"/>
                        </a:spcAft>
                        <a:buNone/>
                      </a:pPr>
                      <a:r>
                        <a:rPr sz="1400" b="1" i="0" u="none" strike="noStrike" cap="none">
                          <a:solidFill>
                            <a:srgbClr val="000000">
                              <a:alpha val="100000"/>
                            </a:srgbClr>
                          </a:solidFill>
                          <a:latin typeface="Arial"/>
                          <a:cs typeface="Arial"/>
                          <a:sym typeface="Arial"/>
                        </a:rPr>
                        <a:t>Total</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1"/>
                  </a:ext>
                </a:extLst>
              </a:tr>
              <a:tr h="274320">
                <a:tc>
                  <a:txBody>
                    <a:bodyPr/>
                    <a:lstStyle/>
                    <a:p>
                      <a:pPr marL="63500" marR="63500" algn="l">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East Midlands</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solidFill>
                      <a:prstDash val="solid"/>
                      <a:round/>
                      <a:headEnd type="none" w="med" len="med"/>
                      <a:tailEnd type="none" w="med" len="me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13,865</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solidFill>
                      <a:prstDash val="solid"/>
                      <a:round/>
                      <a:headEnd type="none" w="med" len="med"/>
                      <a:tailEnd type="none" w="med" len="me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5,900</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solidFill>
                      <a:prstDash val="solid"/>
                      <a:round/>
                      <a:headEnd type="none" w="med" len="med"/>
                      <a:tailEnd type="none" w="med" len="me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4,244</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solidFill>
                      <a:prstDash val="solid"/>
                      <a:round/>
                      <a:headEnd type="none" w="med" len="med"/>
                      <a:tailEnd type="none" w="med" len="me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24,009</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solidFill>
                      <a:prstDash val="solid"/>
                      <a:round/>
                      <a:headEnd type="none" w="med" len="med"/>
                      <a:tailEnd type="none" w="med" len="med"/>
                    </a:lnT>
                    <a:lnB w="9525"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2"/>
                  </a:ext>
                </a:extLst>
              </a:tr>
              <a:tr h="274320">
                <a:tc>
                  <a:txBody>
                    <a:bodyPr/>
                    <a:lstStyle/>
                    <a:p>
                      <a:pPr marL="63500" marR="63500" algn="l">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East of England</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17,674</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2,317</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6,551</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26,542</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3"/>
                  </a:ext>
                </a:extLst>
              </a:tr>
              <a:tr h="274320">
                <a:tc>
                  <a:txBody>
                    <a:bodyPr/>
                    <a:lstStyle/>
                    <a:p>
                      <a:pPr marL="63500" marR="63500" algn="l">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London</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87,381</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11,044</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23,995</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122,420</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4"/>
                  </a:ext>
                </a:extLst>
              </a:tr>
              <a:tr h="274320">
                <a:tc>
                  <a:txBody>
                    <a:bodyPr/>
                    <a:lstStyle/>
                    <a:p>
                      <a:pPr marL="63500" marR="63500" algn="l">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North East</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10,121</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1,722</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3,004</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14,847</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5"/>
                  </a:ext>
                </a:extLst>
              </a:tr>
              <a:tr h="274320">
                <a:tc>
                  <a:txBody>
                    <a:bodyPr/>
                    <a:lstStyle/>
                    <a:p>
                      <a:pPr marL="63500" marR="63500" algn="l">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North West</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33,672</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4,248</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9,175</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47,095</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6"/>
                  </a:ext>
                </a:extLst>
              </a:tr>
              <a:tr h="274320">
                <a:tc>
                  <a:txBody>
                    <a:bodyPr/>
                    <a:lstStyle/>
                    <a:p>
                      <a:pPr marL="63500" marR="63500" algn="l">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South East</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29,777</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2,455</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8,472</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40,704</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7"/>
                  </a:ext>
                </a:extLst>
              </a:tr>
              <a:tr h="274320">
                <a:tc>
                  <a:txBody>
                    <a:bodyPr/>
                    <a:lstStyle/>
                    <a:p>
                      <a:pPr marL="63500" marR="63500" algn="l">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South West</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17,434</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2,856</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4,797</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25,087</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8"/>
                  </a:ext>
                </a:extLst>
              </a:tr>
              <a:tr h="274320">
                <a:tc>
                  <a:txBody>
                    <a:bodyPr/>
                    <a:lstStyle/>
                    <a:p>
                      <a:pPr marL="63500" marR="63500" algn="l">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West Midlands</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19,125</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4,566</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3,618</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27,309</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9"/>
                  </a:ext>
                </a:extLst>
              </a:tr>
              <a:tr h="274320">
                <a:tc>
                  <a:txBody>
                    <a:bodyPr/>
                    <a:lstStyle/>
                    <a:p>
                      <a:pPr marL="63500" marR="63500" algn="l">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Yorkshire and Humber</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20,263</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1,671</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6,339</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28,273</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10"/>
                  </a:ext>
                </a:extLst>
              </a:tr>
              <a:tr h="274320">
                <a:tc>
                  <a:txBody>
                    <a:bodyPr/>
                    <a:lstStyle/>
                    <a:p>
                      <a:pPr marL="63500" marR="63500" algn="l">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UK (not England or Wales)</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endParaRP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endParaRP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3</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3</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943600"/>
            <a:ext cx="10972800" cy="274320"/>
          </a:xfrm>
        </p:spPr>
        <p:txBody>
          <a:bodyPr/>
          <a:lstStyle/>
          <a:p>
            <a:pPr marL="0" marR="0" algn="l">
              <a:lnSpc>
                <a:spcPct val="100000"/>
              </a:lnSpc>
              <a:spcBef>
                <a:spcPts val="0"/>
              </a:spcBef>
              <a:spcAft>
                <a:spcPts val="0"/>
              </a:spcAft>
              <a:buNone/>
            </a:pPr>
            <a:r>
              <a:rPr sz="1000" b="0" i="0" u="none" strike="noStrike" cap="none">
                <a:solidFill>
                  <a:srgbClr val="000000">
                    <a:alpha val="100000"/>
                  </a:srgbClr>
                </a:solidFill>
                <a:latin typeface="Arial"/>
                <a:cs typeface="Arial"/>
                <a:sym typeface="Arial"/>
              </a:rPr>
              <a:t>* Diagnoses from enhanced GPs reporting to GUMCAD are included in the ‘Non-specialist sexual health services (SHSs)’ total.  ** CTAD collects data on chlamydia only.</a:t>
            </a:r>
          </a:p>
        </p:txBody>
      </p:sp>
      <p:sp>
        <p:nvSpPr>
          <p:cNvPr id="3" name="Content Placeholder 2"/>
          <p:cNvSpPr>
            <a:spLocks noGrp="1"/>
          </p:cNvSpPr>
          <p:nvPr>
            <p:ph/>
          </p:nvPr>
        </p:nvSpPr>
        <p:spPr>
          <a:xfrm>
            <a:off x="457200" y="182880"/>
            <a:ext cx="10972800" cy="420624"/>
          </a:xfrm>
        </p:spPr>
        <p:txBody>
          <a:bodyPr/>
          <a:lstStyle/>
          <a:p>
            <a:pPr marL="0" marR="0" algn="l">
              <a:lnSpc>
                <a:spcPct val="100000"/>
              </a:lnSpc>
              <a:spcBef>
                <a:spcPts val="0"/>
              </a:spcBef>
              <a:spcAft>
                <a:spcPts val="0"/>
              </a:spcAft>
              <a:buNone/>
            </a:pPr>
            <a:r>
              <a:rPr sz="2600" b="0" i="0" u="none" strike="noStrike" cap="none">
                <a:solidFill>
                  <a:srgbClr val="007C91">
                    <a:alpha val="100000"/>
                  </a:srgbClr>
                </a:solidFill>
                <a:latin typeface="Arial"/>
                <a:cs typeface="Arial"/>
                <a:sym typeface="Arial"/>
              </a:rPr>
              <a:t>Table 5: Number of diagnoses of the 5 main STIs in Yorkshire and Humber by STI, data source and data subset 2024</a:t>
            </a:r>
          </a:p>
        </p:txBody>
      </p:sp>
      <p:graphicFrame>
        <p:nvGraphicFramePr>
          <p:cNvPr id="4" name="Table 3"/>
          <p:cNvGraphicFramePr>
            <a:graphicFrameLocks noGrp="1"/>
          </p:cNvGraphicFramePr>
          <p:nvPr/>
        </p:nvGraphicFramePr>
        <p:xfrm>
          <a:off x="731520" y="1188720"/>
          <a:ext cx="10058400" cy="4572000"/>
        </p:xfrm>
        <a:graphic>
          <a:graphicData uri="http://schemas.openxmlformats.org/drawingml/2006/table">
            <a:tbl>
              <a:tblPr/>
              <a:tblGrid>
                <a:gridCol w="2011680">
                  <a:extLst>
                    <a:ext uri="{9D8B030D-6E8A-4147-A177-3AD203B41FA5}">
                      <a16:colId xmlns:a16="http://schemas.microsoft.com/office/drawing/2014/main" val="20000"/>
                    </a:ext>
                  </a:extLst>
                </a:gridCol>
                <a:gridCol w="2011680">
                  <a:extLst>
                    <a:ext uri="{9D8B030D-6E8A-4147-A177-3AD203B41FA5}">
                      <a16:colId xmlns:a16="http://schemas.microsoft.com/office/drawing/2014/main" val="20001"/>
                    </a:ext>
                  </a:extLst>
                </a:gridCol>
                <a:gridCol w="2011680">
                  <a:extLst>
                    <a:ext uri="{9D8B030D-6E8A-4147-A177-3AD203B41FA5}">
                      <a16:colId xmlns:a16="http://schemas.microsoft.com/office/drawing/2014/main" val="20002"/>
                    </a:ext>
                  </a:extLst>
                </a:gridCol>
                <a:gridCol w="2011680">
                  <a:extLst>
                    <a:ext uri="{9D8B030D-6E8A-4147-A177-3AD203B41FA5}">
                      <a16:colId xmlns:a16="http://schemas.microsoft.com/office/drawing/2014/main" val="20003"/>
                    </a:ext>
                  </a:extLst>
                </a:gridCol>
                <a:gridCol w="2011680">
                  <a:extLst>
                    <a:ext uri="{9D8B030D-6E8A-4147-A177-3AD203B41FA5}">
                      <a16:colId xmlns:a16="http://schemas.microsoft.com/office/drawing/2014/main" val="20004"/>
                    </a:ext>
                  </a:extLst>
                </a:gridCol>
              </a:tblGrid>
              <a:tr h="272744">
                <a:tc rowSpan="2">
                  <a:txBody>
                    <a:bodyPr/>
                    <a:lstStyle/>
                    <a:p>
                      <a:pPr marL="63500" marR="63500" algn="ctr">
                        <a:lnSpc>
                          <a:spcPct val="100000"/>
                        </a:lnSpc>
                        <a:spcBef>
                          <a:spcPts val="500"/>
                        </a:spcBef>
                        <a:spcAft>
                          <a:spcPts val="500"/>
                        </a:spcAft>
                        <a:buNone/>
                      </a:pPr>
                      <a:r>
                        <a:rPr sz="1400" b="1" i="0" u="none" strike="noStrike" cap="none">
                          <a:solidFill>
                            <a:srgbClr val="000000">
                              <a:alpha val="100000"/>
                            </a:srgbClr>
                          </a:solidFill>
                          <a:latin typeface="Arial"/>
                          <a:cs typeface="Arial"/>
                          <a:sym typeface="Arial"/>
                        </a:rPr>
                        <a:t>5 main STIs</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gridSpan="2">
                  <a:txBody>
                    <a:bodyPr/>
                    <a:lstStyle/>
                    <a:p>
                      <a:pPr marL="63500" marR="63500" algn="ctr">
                        <a:lnSpc>
                          <a:spcPct val="100000"/>
                        </a:lnSpc>
                        <a:spcBef>
                          <a:spcPts val="500"/>
                        </a:spcBef>
                        <a:spcAft>
                          <a:spcPts val="500"/>
                        </a:spcAft>
                        <a:buNone/>
                      </a:pPr>
                      <a:r>
                        <a:rPr sz="1400" b="1" i="0" u="none" strike="noStrike" cap="none">
                          <a:solidFill>
                            <a:srgbClr val="000000">
                              <a:alpha val="100000"/>
                            </a:srgbClr>
                          </a:solidFill>
                          <a:latin typeface="Arial"/>
                          <a:cs typeface="Arial"/>
                          <a:sym typeface="Arial"/>
                        </a:rPr>
                        <a:t>GUMCAD</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hMerge="1">
                  <a:txBody>
                    <a:bodyPr/>
                    <a:lstStyle/>
                    <a:p>
                      <a:pPr marL="63500" marR="63500" algn="ctr">
                        <a:lnSpc>
                          <a:spcPct val="100000"/>
                        </a:lnSpc>
                        <a:spcBef>
                          <a:spcPts val="500"/>
                        </a:spcBef>
                        <a:spcAft>
                          <a:spcPts val="500"/>
                        </a:spcAft>
                        <a:buNone/>
                      </a:pPr>
                      <a:r>
                        <a:rPr sz="1400" b="1" i="0" u="none" strike="noStrike" cap="none">
                          <a:solidFill>
                            <a:srgbClr val="000000">
                              <a:alpha val="100000"/>
                            </a:srgbClr>
                          </a:solidFill>
                          <a:latin typeface="Arial"/>
                          <a:cs typeface="Arial"/>
                          <a:sym typeface="Arial"/>
                        </a:rPr>
                        <a:t>GUMCAD</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rowSpan="2">
                  <a:txBody>
                    <a:bodyPr/>
                    <a:lstStyle/>
                    <a:p>
                      <a:pPr marL="63500" marR="63500" algn="ctr">
                        <a:lnSpc>
                          <a:spcPct val="100000"/>
                        </a:lnSpc>
                        <a:spcBef>
                          <a:spcPts val="500"/>
                        </a:spcBef>
                        <a:spcAft>
                          <a:spcPts val="500"/>
                        </a:spcAft>
                        <a:buNone/>
                      </a:pPr>
                      <a:r>
                        <a:rPr sz="1400" b="1" i="0" u="none" strike="noStrike" cap="none">
                          <a:solidFill>
                            <a:srgbClr val="000000">
                              <a:alpha val="100000"/>
                            </a:srgbClr>
                          </a:solidFill>
                          <a:latin typeface="Arial"/>
                          <a:cs typeface="Arial"/>
                          <a:sym typeface="Arial"/>
                        </a:rPr>
                        <a:t>CTAD**</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rowSpan="2">
                  <a:txBody>
                    <a:bodyPr/>
                    <a:lstStyle/>
                    <a:p>
                      <a:pPr marL="63500" marR="63500" algn="ctr">
                        <a:lnSpc>
                          <a:spcPct val="100000"/>
                        </a:lnSpc>
                        <a:spcBef>
                          <a:spcPts val="500"/>
                        </a:spcBef>
                        <a:spcAft>
                          <a:spcPts val="500"/>
                        </a:spcAft>
                        <a:buNone/>
                      </a:pPr>
                      <a:r>
                        <a:rPr sz="1400" b="1" i="0" u="none" strike="noStrike" cap="none">
                          <a:solidFill>
                            <a:srgbClr val="000000">
                              <a:alpha val="100000"/>
                            </a:srgbClr>
                          </a:solidFill>
                          <a:latin typeface="Arial"/>
                          <a:cs typeface="Arial"/>
                          <a:sym typeface="Arial"/>
                        </a:rPr>
                        <a:t>Total</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0"/>
                  </a:ext>
                </a:extLst>
              </a:tr>
              <a:tr h="298801">
                <a:tc vMerge="1">
                  <a:txBody>
                    <a:bodyPr/>
                    <a:lstStyle/>
                    <a:p>
                      <a:pPr marL="63500" marR="63500" algn="ctr">
                        <a:lnSpc>
                          <a:spcPct val="100000"/>
                        </a:lnSpc>
                        <a:spcBef>
                          <a:spcPts val="500"/>
                        </a:spcBef>
                        <a:spcAft>
                          <a:spcPts val="500"/>
                        </a:spcAft>
                        <a:buNone/>
                      </a:pPr>
                      <a:r>
                        <a:rPr sz="1400" b="1" i="0" u="none" strike="noStrike" cap="none">
                          <a:solidFill>
                            <a:srgbClr val="000000">
                              <a:alpha val="100000"/>
                            </a:srgbClr>
                          </a:solidFill>
                          <a:latin typeface="Arial"/>
                          <a:cs typeface="Arial"/>
                          <a:sym typeface="Arial"/>
                        </a:rPr>
                        <a:t>5 main STIs</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1" i="0" u="none" strike="noStrike" cap="none">
                          <a:solidFill>
                            <a:srgbClr val="000000">
                              <a:alpha val="100000"/>
                            </a:srgbClr>
                          </a:solidFill>
                          <a:latin typeface="Arial"/>
                          <a:cs typeface="Arial"/>
                          <a:sym typeface="Arial"/>
                        </a:rPr>
                        <a:t>Specialist SHSs</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1" i="0" u="none" strike="noStrike" cap="none">
                          <a:solidFill>
                            <a:srgbClr val="000000">
                              <a:alpha val="100000"/>
                            </a:srgbClr>
                          </a:solidFill>
                          <a:latin typeface="Arial"/>
                          <a:cs typeface="Arial"/>
                          <a:sym typeface="Arial"/>
                        </a:rPr>
                        <a:t>Non-specialist SHSs*</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vMerge="1">
                  <a:txBody>
                    <a:bodyPr/>
                    <a:lstStyle/>
                    <a:p>
                      <a:pPr marL="63500" marR="63500" algn="ctr">
                        <a:lnSpc>
                          <a:spcPct val="100000"/>
                        </a:lnSpc>
                        <a:spcBef>
                          <a:spcPts val="500"/>
                        </a:spcBef>
                        <a:spcAft>
                          <a:spcPts val="500"/>
                        </a:spcAft>
                        <a:buNone/>
                      </a:pPr>
                      <a:r>
                        <a:rPr sz="1400" b="1" i="0" u="none" strike="noStrike" cap="none">
                          <a:solidFill>
                            <a:srgbClr val="000000">
                              <a:alpha val="100000"/>
                            </a:srgbClr>
                          </a:solidFill>
                          <a:latin typeface="Arial"/>
                          <a:cs typeface="Arial"/>
                          <a:sym typeface="Arial"/>
                        </a:rPr>
                        <a:t>CTAD**</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vMerge="1">
                  <a:txBody>
                    <a:bodyPr/>
                    <a:lstStyle/>
                    <a:p>
                      <a:pPr marL="63500" marR="63500" algn="ctr">
                        <a:lnSpc>
                          <a:spcPct val="100000"/>
                        </a:lnSpc>
                        <a:spcBef>
                          <a:spcPts val="500"/>
                        </a:spcBef>
                        <a:spcAft>
                          <a:spcPts val="500"/>
                        </a:spcAft>
                        <a:buNone/>
                      </a:pPr>
                      <a:r>
                        <a:rPr sz="1400" b="1" i="0" u="none" strike="noStrike" cap="none">
                          <a:solidFill>
                            <a:srgbClr val="000000">
                              <a:alpha val="100000"/>
                            </a:srgbClr>
                          </a:solidFill>
                          <a:latin typeface="Arial"/>
                          <a:cs typeface="Arial"/>
                          <a:sym typeface="Arial"/>
                        </a:rPr>
                        <a:t>Total</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1"/>
                  </a:ext>
                </a:extLst>
              </a:tr>
              <a:tr h="594360">
                <a:tc>
                  <a:txBody>
                    <a:bodyPr/>
                    <a:lstStyle/>
                    <a:p>
                      <a:pPr marL="63500" marR="63500" algn="l">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Chlamydia</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solidFill>
                      <a:prstDash val="solid"/>
                      <a:round/>
                      <a:headEnd type="none" w="med" len="med"/>
                      <a:tailEnd type="none" w="med" len="me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8,075</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solidFill>
                      <a:prstDash val="solid"/>
                      <a:round/>
                      <a:headEnd type="none" w="med" len="med"/>
                      <a:tailEnd type="none" w="med" len="me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766</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solidFill>
                      <a:prstDash val="solid"/>
                      <a:round/>
                      <a:headEnd type="none" w="med" len="med"/>
                      <a:tailEnd type="none" w="med" len="me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6,339</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solidFill>
                      <a:prstDash val="solid"/>
                      <a:round/>
                      <a:headEnd type="none" w="med" len="med"/>
                      <a:tailEnd type="none" w="med" len="me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15,180</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solidFill>
                      <a:prstDash val="solid"/>
                      <a:round/>
                      <a:headEnd type="none" w="med" len="med"/>
                      <a:tailEnd type="none" w="med" len="med"/>
                    </a:lnT>
                    <a:lnB w="9525"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2"/>
                  </a:ext>
                </a:extLst>
              </a:tr>
              <a:tr h="594360">
                <a:tc>
                  <a:txBody>
                    <a:bodyPr/>
                    <a:lstStyle/>
                    <a:p>
                      <a:pPr marL="63500" marR="63500" algn="l">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Genital Herpes</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2,253</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8</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endParaRP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2,261</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3"/>
                  </a:ext>
                </a:extLst>
              </a:tr>
              <a:tr h="594360">
                <a:tc>
                  <a:txBody>
                    <a:bodyPr/>
                    <a:lstStyle/>
                    <a:p>
                      <a:pPr marL="63500" marR="63500" algn="l">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Genital Warts</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2,046</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16</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endParaRP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2,062</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4"/>
                  </a:ext>
                </a:extLst>
              </a:tr>
              <a:tr h="594360">
                <a:tc>
                  <a:txBody>
                    <a:bodyPr/>
                    <a:lstStyle/>
                    <a:p>
                      <a:pPr marL="63500" marR="63500" algn="l">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Gonorrhoea</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3,539</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869</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endParaRP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4,408</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5"/>
                  </a:ext>
                </a:extLst>
              </a:tr>
              <a:tr h="594360">
                <a:tc>
                  <a:txBody>
                    <a:bodyPr/>
                    <a:lstStyle/>
                    <a:p>
                      <a:pPr marL="63500" marR="63500" algn="l">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Syphilis</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494</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0</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endParaRP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494</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82880"/>
            <a:ext cx="10972800" cy="420624"/>
          </a:xfrm>
        </p:spPr>
        <p:txBody>
          <a:bodyPr/>
          <a:lstStyle/>
          <a:p>
            <a:pPr marL="0" marR="0" algn="l">
              <a:lnSpc>
                <a:spcPct val="100000"/>
              </a:lnSpc>
              <a:spcBef>
                <a:spcPts val="0"/>
              </a:spcBef>
              <a:spcAft>
                <a:spcPts val="0"/>
              </a:spcAft>
              <a:buNone/>
            </a:pPr>
            <a:r>
              <a:rPr sz="2600" b="0" i="0" u="none" strike="noStrike" cap="none">
                <a:solidFill>
                  <a:srgbClr val="007C91">
                    <a:alpha val="100000"/>
                  </a:srgbClr>
                </a:solidFill>
                <a:latin typeface="Arial"/>
                <a:cs typeface="Arial"/>
                <a:sym typeface="Arial"/>
              </a:rPr>
              <a:t>Figure 18: Consultations by service medium: Yorkshire and Humber residents, 2020 to 2024</a:t>
            </a:r>
          </a:p>
        </p:txBody>
      </p:sp>
      <p:pic>
        <p:nvPicPr>
          <p:cNvPr id="3" name="Content Placeholder 2"/>
          <p:cNvPicPr>
            <a:picLocks noGrp="1"/>
          </p:cNvPicPr>
          <p:nvPr>
            <p:ph/>
          </p:nvPr>
        </p:nvPicPr>
        <p:blipFill>
          <a:blip r:embed="rId2"/>
          <a:stretch>
            <a:fillRect/>
          </a:stretch>
        </p:blipFill>
        <p:spPr>
          <a:xfrm>
            <a:off x="731520" y="1188720"/>
            <a:ext cx="10058400" cy="4572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6" y="179416"/>
            <a:ext cx="11123856" cy="972607"/>
          </a:xfrm>
        </p:spPr>
        <p:txBody>
          <a:bodyPr/>
          <a:lstStyle/>
          <a:p>
            <a:r>
              <a:t>Information sources</a:t>
            </a:r>
          </a:p>
        </p:txBody>
      </p:sp>
      <p:sp>
        <p:nvSpPr>
          <p:cNvPr id="3" name="Content Placeholder 2"/>
          <p:cNvSpPr>
            <a:spLocks noGrp="1"/>
          </p:cNvSpPr>
          <p:nvPr>
            <p:ph idx="1" hasCustomPrompt="1"/>
          </p:nvPr>
        </p:nvSpPr>
        <p:spPr>
          <a:xfrm>
            <a:off x="615955" y="1529026"/>
            <a:ext cx="11123857" cy="4351338"/>
          </a:xfrm>
        </p:spPr>
        <p:txBody>
          <a:bodyPr/>
          <a:lstStyle/>
          <a:p>
            <a:r>
              <a:rPr sz="1800" b="0" i="0" u="none" strike="noStrike" cap="none">
                <a:solidFill>
                  <a:srgbClr val="000000">
                    <a:alpha val="100000"/>
                  </a:srgbClr>
                </a:solidFill>
                <a:latin typeface="Arial"/>
                <a:cs typeface="Arial"/>
                <a:sym typeface="Arial"/>
              </a:rPr>
              <a:t>These slides are based on data from the GUMCAD and CTAD surveillance systems (data to the end of calendar year 2024).</a:t>
            </a:r>
          </a:p>
          <a:p>
            <a:r>
              <a:rPr sz="1800" b="0" i="0" u="none" strike="noStrike" cap="none">
                <a:solidFill>
                  <a:srgbClr val="000000">
                    <a:alpha val="100000"/>
                  </a:srgbClr>
                </a:solidFill>
                <a:latin typeface="Arial"/>
                <a:cs typeface="Arial"/>
                <a:sym typeface="Arial"/>
              </a:rPr>
              <a:t>GUMCAD is the mandatory surveillance system for STIs and collects data on STI tests, diagnoses and services from all commissioned sexual health services in England.</a:t>
            </a:r>
          </a:p>
          <a:p>
            <a:r>
              <a:rPr sz="1800" b="0" i="0" u="none" strike="noStrike" cap="none">
                <a:solidFill>
                  <a:srgbClr val="000000">
                    <a:alpha val="100000"/>
                  </a:srgbClr>
                </a:solidFill>
                <a:latin typeface="Arial"/>
                <a:cs typeface="Arial"/>
                <a:sym typeface="Arial"/>
              </a:rPr>
              <a:t>CTAD provides information about all tests/screens and diagnoses of chlamydia, the most prevalent STI in England, including those that occur in the community. CTAD does not collect information about sexual orientation or country of birth.</a:t>
            </a:r>
          </a:p>
          <a:p>
            <a:r>
              <a:rPr sz="1800" b="0" i="0" u="none" strike="noStrike" cap="none">
                <a:solidFill>
                  <a:srgbClr val="000000">
                    <a:alpha val="100000"/>
                  </a:srgbClr>
                </a:solidFill>
                <a:latin typeface="Arial"/>
                <a:cs typeface="Arial"/>
                <a:sym typeface="Arial"/>
              </a:rPr>
              <a:t>Rates, which are not age-restricted unless specifically indicated, are based on mid-year population estimates for 2023, published by the Office for National Statistics in 2023, with the exception of rates by ethnic group which use population estimates by ethnicity from the 2019 census.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6" y="179416"/>
            <a:ext cx="11123856" cy="972607"/>
          </a:xfrm>
        </p:spPr>
        <p:txBody>
          <a:bodyPr/>
          <a:lstStyle/>
          <a:p>
            <a:r>
              <a:t>Further information</a:t>
            </a:r>
          </a:p>
        </p:txBody>
      </p:sp>
      <p:sp>
        <p:nvSpPr>
          <p:cNvPr id="3" name="Content Placeholder 2"/>
          <p:cNvSpPr>
            <a:spLocks noGrp="1"/>
          </p:cNvSpPr>
          <p:nvPr>
            <p:ph idx="1" hasCustomPrompt="1"/>
          </p:nvPr>
        </p:nvSpPr>
        <p:spPr>
          <a:xfrm>
            <a:off x="615955" y="1529026"/>
            <a:ext cx="11123857" cy="4351338"/>
          </a:xfrm>
        </p:spPr>
        <p:txBody>
          <a:bodyPr/>
          <a:lstStyle/>
          <a:p>
            <a:pPr marL="0" marR="0" algn="l">
              <a:lnSpc>
                <a:spcPct val="100000"/>
              </a:lnSpc>
              <a:spcBef>
                <a:spcPts val="0"/>
              </a:spcBef>
              <a:spcAft>
                <a:spcPts val="0"/>
              </a:spcAft>
              <a:buNone/>
            </a:pPr>
            <a:r>
              <a:rPr sz="1800" b="0" i="0" u="none" strike="noStrike" cap="none">
                <a:solidFill>
                  <a:srgbClr val="000000">
                    <a:alpha val="100000"/>
                  </a:srgbClr>
                </a:solidFill>
                <a:latin typeface="Arial"/>
                <a:cs typeface="Arial"/>
                <a:sym typeface="Arial"/>
              </a:rPr>
              <a:t>The Field Services was established in 2018 as a national service comprising geographically dispersed multi-disciplinary teams integrating expertise in Field Epidemiology, Real-time Syndromic Surveillance and Public Health Microbiology to strengthen the surveillance, intelligence and response functions of UKHSA.
You can contact your local FS team at YHFS@ukhsa.gov.uk.
Other publicly accessible data can be accessed via:
The gov.uk website: 
</a:t>
            </a:r>
            <a:r>
              <a:rPr>
                <a:hlinkClick r:id="rId2"/>
              </a:rPr>
              <a:t>https://www.gov.uk/government/collections/sexually-transmitted-infections-stis-surveillance-data-screening-and-management#epidemiology</a:t>
            </a:r>
            <a:r>
              <a:rPr sz="1800" b="0" i="0" u="none" strike="noStrike" cap="none">
                <a:solidFill>
                  <a:srgbClr val="000000">
                    <a:alpha val="100000"/>
                  </a:srgbClr>
                </a:solidFill>
                <a:latin typeface="Arial"/>
                <a:cs typeface="Arial"/>
                <a:sym typeface="Arial"/>
              </a:rPr>
              <a:t>
The fingertips tool:
</a:t>
            </a:r>
            <a:r>
              <a:rPr>
                <a:hlinkClick r:id="rId3"/>
              </a:rPr>
              <a:t>https://fingertips.phe.org.uk/profile/sexualhealth</a:t>
            </a:r>
            <a:r>
              <a:rPr sz="1800" b="0" i="0" u="none" strike="noStrike" cap="none">
                <a:solidFill>
                  <a:srgbClr val="000000">
                    <a:alpha val="100000"/>
                  </a:srgbClr>
                </a:solidFill>
                <a:latin typeface="Arial"/>
                <a:cs typeface="Arial"/>
                <a:sym typeface="Arial"/>
              </a:rPr>
              <a:t>
Additional data may be available to local authority stakeholders via the Data Exchange and secure HIVSTI web portal. Please contact your local Field Services team for more information.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6" y="179416"/>
            <a:ext cx="11123856" cy="972607"/>
          </a:xfrm>
        </p:spPr>
        <p:txBody>
          <a:bodyPr/>
          <a:lstStyle/>
          <a:p>
            <a:r>
              <a:t>Impact of the Coronavirus pandemic</a:t>
            </a:r>
          </a:p>
        </p:txBody>
      </p:sp>
      <p:sp>
        <p:nvSpPr>
          <p:cNvPr id="3" name="Content Placeholder 2"/>
          <p:cNvSpPr>
            <a:spLocks noGrp="1"/>
          </p:cNvSpPr>
          <p:nvPr>
            <p:ph idx="1" hasCustomPrompt="1"/>
          </p:nvPr>
        </p:nvSpPr>
        <p:spPr>
          <a:xfrm>
            <a:off x="615955" y="1529026"/>
            <a:ext cx="11123857" cy="4351338"/>
          </a:xfrm>
        </p:spPr>
        <p:txBody>
          <a:bodyPr/>
          <a:lstStyle/>
          <a:p>
            <a:r>
              <a:t>The 2020 COVID-19 pandemic accelerated the reconfiguration of sexual health services to increase access to STI testing online and via telephone consultations.
Testing and diagnoses of new STIs decreased during the pandemic.
Data for 2022 suggests that those decreases were temporary.
Numbers and rates of some STIs are now higher than in the last pre-pandemic year (2019).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6" y="179416"/>
            <a:ext cx="11123856" cy="972607"/>
          </a:xfrm>
        </p:spPr>
        <p:txBody>
          <a:bodyPr/>
          <a:lstStyle/>
          <a:p>
            <a:r>
              <a:t>Summary of 2024 data for Yorkshire and Humber residents</a:t>
            </a:r>
          </a:p>
        </p:txBody>
      </p:sp>
      <p:sp>
        <p:nvSpPr>
          <p:cNvPr id="3" name="Content Placeholder 2"/>
          <p:cNvSpPr>
            <a:spLocks noGrp="1"/>
          </p:cNvSpPr>
          <p:nvPr>
            <p:ph idx="1" hasCustomPrompt="1"/>
          </p:nvPr>
        </p:nvSpPr>
        <p:spPr>
          <a:xfrm>
            <a:off x="615955" y="1529026"/>
            <a:ext cx="11123857" cy="4351338"/>
          </a:xfrm>
        </p:spPr>
        <p:txBody>
          <a:bodyPr/>
          <a:lstStyle/>
          <a:p>
            <a:r>
              <a:rPr sz="1900" b="0" i="0" u="none" strike="noStrike" cap="none">
                <a:solidFill>
                  <a:srgbClr val="000000">
                    <a:alpha val="100000"/>
                  </a:srgbClr>
                </a:solidFill>
                <a:latin typeface="Arial"/>
                <a:cs typeface="Arial"/>
                <a:sym typeface="Arial"/>
              </a:rPr>
              <a:t>28,273 new STIs diagnosed</a:t>
            </a:r>
          </a:p>
          <a:p>
            <a:r>
              <a:rPr sz="1900" b="0" i="0" u="none" strike="noStrike" cap="none">
                <a:solidFill>
                  <a:srgbClr val="000000">
                    <a:alpha val="100000"/>
                  </a:srgbClr>
                </a:solidFill>
                <a:latin typeface="Arial"/>
                <a:cs typeface="Arial"/>
                <a:sym typeface="Arial"/>
              </a:rPr>
              <a:t>New STI diagnosis rate: 505 per 100,000 population</a:t>
            </a:r>
          </a:p>
          <a:p>
            <a:r>
              <a:rPr sz="1900" b="0" i="0" u="none" strike="noStrike" cap="none">
                <a:solidFill>
                  <a:srgbClr val="000000">
                    <a:alpha val="100000"/>
                  </a:srgbClr>
                </a:solidFill>
                <a:latin typeface="Arial"/>
                <a:cs typeface="Arial"/>
                <a:sym typeface="Arial"/>
              </a:rPr>
              <a:t>The number of new STIs diagnosed in Yorkshire and Humber residents decreased by 14% between 2023 and 2024. Changes were seen in the numbers of the five major STIs: syphilis increased by 5%, gonorrhoea decreased by 28%, chlamydia decreased by 15%, genital herpes decreased by 3% and genital warts decreased by 9%</a:t>
            </a:r>
          </a:p>
          <a:p>
            <a:r>
              <a:rPr sz="1900" b="0" i="0" u="none" strike="noStrike" cap="none">
                <a:solidFill>
                  <a:srgbClr val="000000">
                    <a:alpha val="100000"/>
                  </a:srgbClr>
                </a:solidFill>
                <a:latin typeface="Arial"/>
                <a:cs typeface="Arial"/>
                <a:sym typeface="Arial"/>
              </a:rPr>
              <a:t>Chlamydia detection rate in women aged 15-24 was 1,693 per 100,000 pop. (aim = 3,250)</a:t>
            </a:r>
          </a:p>
          <a:p>
            <a:r>
              <a:rPr sz="1900" b="0" i="0" u="none" strike="noStrike" cap="none">
                <a:solidFill>
                  <a:srgbClr val="000000">
                    <a:alpha val="100000"/>
                  </a:srgbClr>
                </a:solidFill>
                <a:latin typeface="Arial"/>
                <a:cs typeface="Arial"/>
                <a:sym typeface="Arial"/>
              </a:rPr>
              <a:t>19% of new STI diagnoses (excl. chlamydia reported via CTAD) were in gay, bisexual and other men who have sex with men (GBMSM) (67% of syphilis, 40% of gonorrhoea)</a:t>
            </a:r>
          </a:p>
          <a:p>
            <a:r>
              <a:rPr sz="1900" b="0" i="0" u="none" strike="noStrike" cap="none">
                <a:solidFill>
                  <a:srgbClr val="000000">
                    <a:alpha val="100000"/>
                  </a:srgbClr>
                </a:solidFill>
                <a:latin typeface="Arial"/>
                <a:cs typeface="Arial"/>
                <a:sym typeface="Arial"/>
              </a:rPr>
              <a:t>15-24 year olds accounted for 47% of new STI diagnoses</a:t>
            </a:r>
          </a:p>
          <a:p>
            <a:r>
              <a:rPr sz="1900" b="0" i="0" u="none" strike="noStrike" cap="none">
                <a:solidFill>
                  <a:srgbClr val="000000">
                    <a:alpha val="100000"/>
                  </a:srgbClr>
                </a:solidFill>
                <a:latin typeface="Arial"/>
                <a:cs typeface="Arial"/>
                <a:sym typeface="Arial"/>
              </a:rPr>
              <a:t>Only 1.2% of new STIs were in the Black Caribbean ethnic group, who have the highest rate of new STIs (1,284 per 100,000 pop.)</a:t>
            </a:r>
          </a:p>
          <a:p>
            <a:r>
              <a:rPr sz="1900" b="0" i="0" u="none" strike="noStrike" cap="none">
                <a:solidFill>
                  <a:srgbClr val="000000">
                    <a:alpha val="100000"/>
                  </a:srgbClr>
                </a:solidFill>
                <a:latin typeface="Arial"/>
                <a:cs typeface="Arial"/>
                <a:sym typeface="Arial"/>
              </a:rPr>
              <a:t>The White ethnic group has the highest number of new STI diagnoses (79.7%)</a:t>
            </a:r>
          </a:p>
          <a:p>
            <a:r>
              <a:rPr sz="1900" b="0" i="0" u="none" strike="noStrike" cap="none">
                <a:solidFill>
                  <a:srgbClr val="000000">
                    <a:alpha val="100000"/>
                  </a:srgbClr>
                </a:solidFill>
                <a:latin typeface="Arial"/>
                <a:cs typeface="Arial"/>
                <a:sym typeface="Arial"/>
              </a:rPr>
              <a:t>Majority of those diagnosed with a new STI are UK-born (86%)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82880"/>
            <a:ext cx="10972800" cy="420624"/>
          </a:xfrm>
        </p:spPr>
        <p:txBody>
          <a:bodyPr/>
          <a:lstStyle/>
          <a:p>
            <a:pPr marL="0" marR="0" algn="l">
              <a:lnSpc>
                <a:spcPct val="100000"/>
              </a:lnSpc>
              <a:spcBef>
                <a:spcPts val="0"/>
              </a:spcBef>
              <a:spcAft>
                <a:spcPts val="0"/>
              </a:spcAft>
              <a:buNone/>
            </a:pPr>
            <a:r>
              <a:rPr sz="2600" b="0" i="0" u="none" strike="noStrike" cap="none">
                <a:solidFill>
                  <a:srgbClr val="007C91">
                    <a:alpha val="100000"/>
                  </a:srgbClr>
                </a:solidFill>
                <a:latin typeface="Arial"/>
                <a:cs typeface="Arial"/>
                <a:sym typeface="Arial"/>
              </a:rPr>
              <a:t>Figure 1: New STI diagnosis rates by UKHSA region of residence, England, 2024</a:t>
            </a:r>
          </a:p>
        </p:txBody>
      </p:sp>
      <p:pic>
        <p:nvPicPr>
          <p:cNvPr id="3" name="Content Placeholder 2"/>
          <p:cNvPicPr>
            <a:picLocks noGrp="1"/>
          </p:cNvPicPr>
          <p:nvPr>
            <p:ph/>
          </p:nvPr>
        </p:nvPicPr>
        <p:blipFill>
          <a:blip r:embed="rId2"/>
          <a:stretch>
            <a:fillRect/>
          </a:stretch>
        </p:blipFill>
        <p:spPr>
          <a:xfrm>
            <a:off x="731520" y="1188720"/>
            <a:ext cx="10058400" cy="4572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943600"/>
            <a:ext cx="10972800" cy="274320"/>
          </a:xfrm>
        </p:spPr>
        <p:txBody>
          <a:bodyPr/>
          <a:lstStyle/>
          <a:p>
            <a:pPr marL="0" marR="0" algn="l">
              <a:lnSpc>
                <a:spcPct val="100000"/>
              </a:lnSpc>
              <a:spcBef>
                <a:spcPts val="0"/>
              </a:spcBef>
              <a:spcAft>
                <a:spcPts val="0"/>
              </a:spcAft>
              <a:buNone/>
            </a:pPr>
            <a:r>
              <a:rPr sz="1000" b="0" i="0" u="none" strike="noStrike" cap="none">
                <a:solidFill>
                  <a:srgbClr val="000000">
                    <a:alpha val="100000"/>
                  </a:srgbClr>
                </a:solidFill>
                <a:latin typeface="Arial"/>
                <a:cs typeface="Arial"/>
                <a:sym typeface="Arial"/>
              </a:rPr>
              <a:t>Increases or decreases in STI diagnoses may reflect changes in testing and/or vaccination practices. Increases in gonorrhoea diagnoses may be due to the increased use of highly sensitive nucleic acid amplification tests (NAATs) and additional screening of extra-genital sites in GBMSM. Decreases in genital wart diagnoses may be due to a moderately protective effect of HPV-16/18 vaccination. Increases in genital herpes diagnoses may be due to the use of more sensitive NAATs. Increases or decreases may also reflect changes in testing practices.</a:t>
            </a:r>
          </a:p>
        </p:txBody>
      </p:sp>
      <p:sp>
        <p:nvSpPr>
          <p:cNvPr id="3" name="Content Placeholder 2"/>
          <p:cNvSpPr>
            <a:spLocks noGrp="1"/>
          </p:cNvSpPr>
          <p:nvPr>
            <p:ph/>
          </p:nvPr>
        </p:nvSpPr>
        <p:spPr>
          <a:xfrm>
            <a:off x="457200" y="182880"/>
            <a:ext cx="10972800" cy="420624"/>
          </a:xfrm>
        </p:spPr>
        <p:txBody>
          <a:bodyPr/>
          <a:lstStyle/>
          <a:p>
            <a:pPr marL="0" marR="0" algn="l">
              <a:lnSpc>
                <a:spcPct val="100000"/>
              </a:lnSpc>
              <a:spcBef>
                <a:spcPts val="0"/>
              </a:spcBef>
              <a:spcAft>
                <a:spcPts val="0"/>
              </a:spcAft>
              <a:buNone/>
            </a:pPr>
            <a:r>
              <a:rPr sz="2600" b="0" i="0" u="none" strike="noStrike" cap="none">
                <a:solidFill>
                  <a:srgbClr val="007C91">
                    <a:alpha val="100000"/>
                  </a:srgbClr>
                </a:solidFill>
                <a:latin typeface="Arial"/>
                <a:cs typeface="Arial"/>
                <a:sym typeface="Arial"/>
              </a:rPr>
              <a:t>Figure 2: Number of diagnoses of the 5 main STIs, Yorkshire and Humber residents, 2020 to 2024</a:t>
            </a:r>
          </a:p>
        </p:txBody>
      </p:sp>
      <p:pic>
        <p:nvPicPr>
          <p:cNvPr id="4" name="Content Placeholder 3"/>
          <p:cNvPicPr>
            <a:picLocks noGrp="1"/>
          </p:cNvPicPr>
          <p:nvPr>
            <p:ph/>
          </p:nvPr>
        </p:nvPicPr>
        <p:blipFill>
          <a:blip r:embed="rId2"/>
          <a:stretch>
            <a:fillRect/>
          </a:stretch>
        </p:blipFill>
        <p:spPr>
          <a:xfrm>
            <a:off x="731520" y="1188720"/>
            <a:ext cx="10058400" cy="4572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943600"/>
            <a:ext cx="10972800" cy="274320"/>
          </a:xfrm>
        </p:spPr>
        <p:txBody>
          <a:bodyPr/>
          <a:lstStyle/>
          <a:p>
            <a:pPr marL="0" marR="0" algn="l">
              <a:lnSpc>
                <a:spcPct val="100000"/>
              </a:lnSpc>
              <a:spcBef>
                <a:spcPts val="0"/>
              </a:spcBef>
              <a:spcAft>
                <a:spcPts val="0"/>
              </a:spcAft>
              <a:buNone/>
            </a:pPr>
            <a:r>
              <a:rPr sz="1000" b="0" i="0" u="none" strike="noStrike" cap="none">
                <a:solidFill>
                  <a:srgbClr val="000000">
                    <a:alpha val="100000"/>
                  </a:srgbClr>
                </a:solidFill>
                <a:latin typeface="Arial"/>
                <a:cs typeface="Arial"/>
                <a:sym typeface="Arial"/>
              </a:rPr>
              <a:t>Increases or decreases in STI diagnoses may reflect changes in testing and/or vaccination practices. Increases in gonorrhoea diagnoses may be due to the increased use of highly sensitive nucleic acid amplification tests (NAATs) and additional screening of extra-genital sites in GBMSM. Decreases in genital wart diagnoses may be due to a moderately protective effect of HPV-16/18 vaccination. Increases in genital herpes diagnoses may be due to the use of more sensitive NAATs. Increases or decreases may also reflect changes in testing practices.</a:t>
            </a:r>
          </a:p>
        </p:txBody>
      </p:sp>
      <p:sp>
        <p:nvSpPr>
          <p:cNvPr id="3" name="Content Placeholder 2"/>
          <p:cNvSpPr>
            <a:spLocks noGrp="1"/>
          </p:cNvSpPr>
          <p:nvPr>
            <p:ph/>
          </p:nvPr>
        </p:nvSpPr>
        <p:spPr>
          <a:xfrm>
            <a:off x="457200" y="182880"/>
            <a:ext cx="10972800" cy="420624"/>
          </a:xfrm>
        </p:spPr>
        <p:txBody>
          <a:bodyPr/>
          <a:lstStyle/>
          <a:p>
            <a:pPr marL="0" marR="0" algn="l">
              <a:lnSpc>
                <a:spcPct val="100000"/>
              </a:lnSpc>
              <a:spcBef>
                <a:spcPts val="0"/>
              </a:spcBef>
              <a:spcAft>
                <a:spcPts val="0"/>
              </a:spcAft>
              <a:buNone/>
            </a:pPr>
            <a:r>
              <a:rPr sz="2600" b="0" i="0" u="none" strike="noStrike" cap="none">
                <a:solidFill>
                  <a:srgbClr val="007C91">
                    <a:alpha val="100000"/>
                  </a:srgbClr>
                </a:solidFill>
                <a:latin typeface="Arial"/>
                <a:cs typeface="Arial"/>
                <a:sym typeface="Arial"/>
              </a:rPr>
              <a:t>Table 1: Percentage change in new STI diagnoses, Yorkshire and Humber residents</a:t>
            </a:r>
          </a:p>
        </p:txBody>
      </p:sp>
      <p:graphicFrame>
        <p:nvGraphicFramePr>
          <p:cNvPr id="4" name="Table 3"/>
          <p:cNvGraphicFramePr>
            <a:graphicFrameLocks noGrp="1"/>
          </p:cNvGraphicFramePr>
          <p:nvPr/>
        </p:nvGraphicFramePr>
        <p:xfrm>
          <a:off x="1463040" y="1645920"/>
          <a:ext cx="10241280" cy="3347720"/>
        </p:xfrm>
        <a:graphic>
          <a:graphicData uri="http://schemas.openxmlformats.org/drawingml/2006/table">
            <a:tbl>
              <a:tblPr/>
              <a:tblGrid>
                <a:gridCol w="2560320">
                  <a:extLst>
                    <a:ext uri="{9D8B030D-6E8A-4147-A177-3AD203B41FA5}">
                      <a16:colId xmlns:a16="http://schemas.microsoft.com/office/drawing/2014/main" val="20000"/>
                    </a:ext>
                  </a:extLst>
                </a:gridCol>
                <a:gridCol w="2560320">
                  <a:extLst>
                    <a:ext uri="{9D8B030D-6E8A-4147-A177-3AD203B41FA5}">
                      <a16:colId xmlns:a16="http://schemas.microsoft.com/office/drawing/2014/main" val="20001"/>
                    </a:ext>
                  </a:extLst>
                </a:gridCol>
                <a:gridCol w="2560320">
                  <a:extLst>
                    <a:ext uri="{9D8B030D-6E8A-4147-A177-3AD203B41FA5}">
                      <a16:colId xmlns:a16="http://schemas.microsoft.com/office/drawing/2014/main" val="20002"/>
                    </a:ext>
                  </a:extLst>
                </a:gridCol>
                <a:gridCol w="2560320">
                  <a:extLst>
                    <a:ext uri="{9D8B030D-6E8A-4147-A177-3AD203B41FA5}">
                      <a16:colId xmlns:a16="http://schemas.microsoft.com/office/drawing/2014/main" val="20003"/>
                    </a:ext>
                  </a:extLst>
                </a:gridCol>
              </a:tblGrid>
              <a:tr h="228600">
                <a:tc>
                  <a:txBody>
                    <a:bodyPr/>
                    <a:lstStyle/>
                    <a:p>
                      <a:pPr marL="63500" marR="63500" algn="ctr">
                        <a:lnSpc>
                          <a:spcPct val="100000"/>
                        </a:lnSpc>
                        <a:spcBef>
                          <a:spcPts val="500"/>
                        </a:spcBef>
                        <a:spcAft>
                          <a:spcPts val="500"/>
                        </a:spcAft>
                        <a:buNone/>
                      </a:pPr>
                      <a:r>
                        <a:rPr sz="1700" b="1" i="0" u="none" strike="noStrike" cap="none">
                          <a:solidFill>
                            <a:srgbClr val="000000">
                              <a:alpha val="100000"/>
                            </a:srgbClr>
                          </a:solidFill>
                          <a:latin typeface="Arial"/>
                          <a:cs typeface="Arial"/>
                          <a:sym typeface="Arial"/>
                        </a:rPr>
                        <a:t>Diagnoses</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1" i="0" u="none" strike="noStrike" cap="none">
                          <a:solidFill>
                            <a:srgbClr val="000000">
                              <a:alpha val="100000"/>
                            </a:srgbClr>
                          </a:solidFill>
                          <a:latin typeface="Arial"/>
                          <a:cs typeface="Arial"/>
                          <a:sym typeface="Arial"/>
                        </a:rPr>
                        <a:t>2024</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1" i="0" u="none" strike="noStrike" cap="none">
                          <a:solidFill>
                            <a:srgbClr val="000000">
                              <a:alpha val="100000"/>
                            </a:srgbClr>
                          </a:solidFill>
                          <a:latin typeface="Arial"/>
                          <a:cs typeface="Arial"/>
                          <a:sym typeface="Arial"/>
                        </a:rPr>
                        <a:t>Percentage change</a:t>
                      </a:r>
                      <a:br>
                        <a:rPr sz="1700" b="1" i="0" u="none" strike="noStrike" cap="none">
                          <a:solidFill>
                            <a:srgbClr val="000000">
                              <a:alpha val="100000"/>
                            </a:srgbClr>
                          </a:solidFill>
                          <a:latin typeface="Arial"/>
                          <a:cs typeface="Arial"/>
                          <a:sym typeface="Arial"/>
                        </a:rPr>
                      </a:br>
                      <a:r>
                        <a:rPr sz="1700" b="1" i="0" u="none" strike="noStrike" cap="none">
                          <a:solidFill>
                            <a:srgbClr val="000000">
                              <a:alpha val="100000"/>
                            </a:srgbClr>
                          </a:solidFill>
                          <a:latin typeface="Arial"/>
                          <a:cs typeface="Arial"/>
                          <a:sym typeface="Arial"/>
                        </a:rPr>
                        <a:t>2020 to 2024</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1" i="0" u="none" strike="noStrike" cap="none">
                          <a:solidFill>
                            <a:srgbClr val="000000">
                              <a:alpha val="100000"/>
                            </a:srgbClr>
                          </a:solidFill>
                          <a:latin typeface="Arial"/>
                          <a:cs typeface="Arial"/>
                          <a:sym typeface="Arial"/>
                        </a:rPr>
                        <a:t>Percentage change</a:t>
                      </a:r>
                      <a:br>
                        <a:rPr sz="1700" b="1" i="0" u="none" strike="noStrike" cap="none">
                          <a:solidFill>
                            <a:srgbClr val="000000">
                              <a:alpha val="100000"/>
                            </a:srgbClr>
                          </a:solidFill>
                          <a:latin typeface="Arial"/>
                          <a:cs typeface="Arial"/>
                          <a:sym typeface="Arial"/>
                        </a:rPr>
                      </a:br>
                      <a:r>
                        <a:rPr sz="1700" b="1" i="0" u="none" strike="noStrike" cap="none">
                          <a:solidFill>
                            <a:srgbClr val="000000">
                              <a:alpha val="100000"/>
                            </a:srgbClr>
                          </a:solidFill>
                          <a:latin typeface="Arial"/>
                          <a:cs typeface="Arial"/>
                          <a:sym typeface="Arial"/>
                        </a:rPr>
                        <a:t>2023 to 2024</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0"/>
                  </a:ext>
                </a:extLst>
              </a:tr>
              <a:tr h="365760">
                <a:tc>
                  <a:txBody>
                    <a:bodyPr/>
                    <a:lstStyle/>
                    <a:p>
                      <a:pPr marL="63500" marR="63500" algn="l">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Chlamydia</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solidFill>
                      <a:prstDash val="solid"/>
                      <a:round/>
                      <a:headEnd type="none" w="med" len="med"/>
                      <a:tailEnd type="none" w="med" len="me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15,180</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solidFill>
                      <a:prstDash val="solid"/>
                      <a:round/>
                      <a:headEnd type="none" w="med" len="med"/>
                      <a:tailEnd type="none" w="med" len="me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3%</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solidFill>
                      <a:prstDash val="solid"/>
                      <a:round/>
                      <a:headEnd type="none" w="med" len="med"/>
                      <a:tailEnd type="none" w="med" len="me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-15%</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solidFill>
                      <a:prstDash val="solid"/>
                      <a:round/>
                      <a:headEnd type="none" w="med" len="med"/>
                      <a:tailEnd type="none" w="med" len="med"/>
                    </a:lnT>
                    <a:lnB w="9525"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1"/>
                  </a:ext>
                </a:extLst>
              </a:tr>
              <a:tr h="365760">
                <a:tc>
                  <a:txBody>
                    <a:bodyPr/>
                    <a:lstStyle/>
                    <a:p>
                      <a:pPr marL="63500" marR="63500" algn="l">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Genital Herpes</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2,261</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23%</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-3%</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2"/>
                  </a:ext>
                </a:extLst>
              </a:tr>
              <a:tr h="365760">
                <a:tc>
                  <a:txBody>
                    <a:bodyPr/>
                    <a:lstStyle/>
                    <a:p>
                      <a:pPr marL="63500" marR="63500" algn="l">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Genital Warts</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2,062</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-1%</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-9%</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3"/>
                  </a:ext>
                </a:extLst>
              </a:tr>
              <a:tr h="365760">
                <a:tc>
                  <a:txBody>
                    <a:bodyPr/>
                    <a:lstStyle/>
                    <a:p>
                      <a:pPr marL="63500" marR="63500" algn="l">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Gonorrhoea</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4,408</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50%</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-28%</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4"/>
                  </a:ext>
                </a:extLst>
              </a:tr>
              <a:tr h="365760">
                <a:tc>
                  <a:txBody>
                    <a:bodyPr/>
                    <a:lstStyle/>
                    <a:p>
                      <a:pPr marL="63500" marR="63500" algn="l">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Syphilis</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494</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98%</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5%</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5"/>
                  </a:ext>
                </a:extLst>
              </a:tr>
              <a:tr h="365760">
                <a:tc>
                  <a:txBody>
                    <a:bodyPr/>
                    <a:lstStyle/>
                    <a:p>
                      <a:pPr marL="63500" marR="63500" algn="l">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Other</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3,868</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43%</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2%</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6"/>
                  </a:ext>
                </a:extLst>
              </a:tr>
              <a:tr h="365760">
                <a:tc>
                  <a:txBody>
                    <a:bodyPr/>
                    <a:lstStyle/>
                    <a:p>
                      <a:pPr marL="63500" marR="63500" algn="l">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All new STIs</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28,273</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15%</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700" b="0" i="0" u="none" strike="noStrike" cap="none">
                          <a:solidFill>
                            <a:srgbClr val="000000">
                              <a:alpha val="100000"/>
                            </a:srgbClr>
                          </a:solidFill>
                          <a:latin typeface="Arial"/>
                          <a:cs typeface="Arial"/>
                          <a:sym typeface="Arial"/>
                        </a:rPr>
                        <a:t>-14%</a:t>
                      </a:r>
                    </a:p>
                  </a:txBody>
                  <a:tcPr marL="0" marR="0" marT="63500" marB="63500" anchor="ctr">
                    <a:lnL w="9525" cap="flat" cmpd="sng" algn="ctr">
                      <a:solidFill>
                        <a:srgbClr val="666666">
                          <a:alpha val="100000"/>
                        </a:srgbClr>
                      </a:solidFill>
                      <a:prstDash val="solid"/>
                    </a:lnL>
                    <a:lnR w="9525" cap="flat" cmpd="sng" algn="ctr">
                      <a:solidFill>
                        <a:srgbClr val="666666">
                          <a:alpha val="100000"/>
                        </a:srgbClr>
                      </a:solidFill>
                      <a:prstDash val="solid"/>
                    </a:lnR>
                    <a:lnT w="9525" cap="flat" cmpd="sng" algn="ctr">
                      <a:solidFill>
                        <a:srgbClr val="666666">
                          <a:alpha val="100000"/>
                        </a:srgbClr>
                      </a:solidFill>
                      <a:prstDash val="solid"/>
                    </a:lnT>
                    <a:lnB w="9525" cap="flat" cmpd="sng" algn="ctr">
                      <a:solidFill>
                        <a:srgbClr val="666666">
                          <a:alpha val="100000"/>
                        </a:srgbClr>
                      </a:solidFill>
                      <a:prstDash val="solid"/>
                    </a:lnB>
                    <a:solidFill>
                      <a:srgbClr val="FFFFFF">
                        <a:alpha val="0"/>
                      </a:srgbClr>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943600"/>
            <a:ext cx="10972800" cy="274320"/>
          </a:xfrm>
        </p:spPr>
        <p:txBody>
          <a:bodyPr/>
          <a:lstStyle/>
          <a:p>
            <a:pPr marL="0" marR="0" algn="l">
              <a:lnSpc>
                <a:spcPct val="100000"/>
              </a:lnSpc>
              <a:spcBef>
                <a:spcPts val="0"/>
              </a:spcBef>
              <a:spcAft>
                <a:spcPts val="0"/>
              </a:spcAft>
              <a:buNone/>
            </a:pPr>
            <a:r>
              <a:rPr sz="1000" b="0" i="0" u="none" strike="noStrike" cap="none">
                <a:solidFill>
                  <a:srgbClr val="000000">
                    <a:alpha val="100000"/>
                  </a:srgbClr>
                </a:solidFill>
                <a:latin typeface="Arial"/>
                <a:cs typeface="Arial"/>
                <a:sym typeface="Arial"/>
              </a:rPr>
              <a:t>* The gender and age group chart is restricted to those aged 15-64 years as information about STIs in those aged &lt;15 years is considered highly sensitive. Analyses specific to this group are not provided in routine outputs. Rates for those aged 65 or older are withheld to ensure that no deductive disclosure is possible for the &lt;15 years age group. The proportion of STIs in those aged &lt;15 years or older than 64 years is very low. Rates elsewhere in this slide set which are not specified as age-restricted include all diagnoses regardless of age at diagnosis.</a:t>
            </a:r>
          </a:p>
        </p:txBody>
      </p:sp>
      <p:sp>
        <p:nvSpPr>
          <p:cNvPr id="3" name="Content Placeholder 2"/>
          <p:cNvSpPr>
            <a:spLocks noGrp="1"/>
          </p:cNvSpPr>
          <p:nvPr>
            <p:ph/>
          </p:nvPr>
        </p:nvSpPr>
        <p:spPr>
          <a:xfrm>
            <a:off x="457200" y="182880"/>
            <a:ext cx="10972800" cy="420624"/>
          </a:xfrm>
        </p:spPr>
        <p:txBody>
          <a:bodyPr/>
          <a:lstStyle/>
          <a:p>
            <a:pPr marL="0" marR="0" algn="l">
              <a:lnSpc>
                <a:spcPct val="100000"/>
              </a:lnSpc>
              <a:spcBef>
                <a:spcPts val="0"/>
              </a:spcBef>
              <a:spcAft>
                <a:spcPts val="0"/>
              </a:spcAft>
              <a:buNone/>
            </a:pPr>
            <a:r>
              <a:rPr sz="2600" b="0" i="0" u="none" strike="noStrike" cap="none">
                <a:solidFill>
                  <a:srgbClr val="007C91">
                    <a:alpha val="100000"/>
                  </a:srgbClr>
                </a:solidFill>
                <a:latin typeface="Arial"/>
                <a:cs typeface="Arial"/>
                <a:sym typeface="Arial"/>
              </a:rPr>
              <a:t>Figure 3: Rates of new STIs per 100,000 Yorkshire and Humber residents by age group* and gender, 2024</a:t>
            </a:r>
          </a:p>
        </p:txBody>
      </p:sp>
      <p:pic>
        <p:nvPicPr>
          <p:cNvPr id="4" name="Content Placeholder 3"/>
          <p:cNvPicPr>
            <a:picLocks noGrp="1"/>
          </p:cNvPicPr>
          <p:nvPr>
            <p:ph/>
          </p:nvPr>
        </p:nvPicPr>
        <p:blipFill>
          <a:blip r:embed="rId2"/>
          <a:stretch>
            <a:fillRect/>
          </a:stretch>
        </p:blipFill>
        <p:spPr>
          <a:xfrm>
            <a:off x="731520" y="1188720"/>
            <a:ext cx="10058400" cy="4572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943600"/>
            <a:ext cx="10972800" cy="274320"/>
          </a:xfrm>
        </p:spPr>
        <p:txBody>
          <a:bodyPr/>
          <a:lstStyle/>
          <a:p>
            <a:pPr marL="0" marR="0" algn="l">
              <a:lnSpc>
                <a:spcPct val="100000"/>
              </a:lnSpc>
              <a:spcBef>
                <a:spcPts val="0"/>
              </a:spcBef>
              <a:spcAft>
                <a:spcPts val="0"/>
              </a:spcAft>
              <a:buNone/>
            </a:pPr>
            <a:r>
              <a:rPr sz="1000" b="0" i="0" u="none" strike="noStrike" cap="none">
                <a:solidFill>
                  <a:srgbClr val="000000">
                    <a:alpha val="100000"/>
                  </a:srgbClr>
                </a:solidFill>
                <a:latin typeface="Arial"/>
                <a:cs typeface="Arial"/>
                <a:sym typeface="Arial"/>
              </a:rPr>
              <a:t>* Age-specific rates are shown for those aged 15 to 64 years only.</a:t>
            </a:r>
          </a:p>
        </p:txBody>
      </p:sp>
      <p:sp>
        <p:nvSpPr>
          <p:cNvPr id="3" name="Content Placeholder 2"/>
          <p:cNvSpPr>
            <a:spLocks noGrp="1"/>
          </p:cNvSpPr>
          <p:nvPr>
            <p:ph/>
          </p:nvPr>
        </p:nvSpPr>
        <p:spPr>
          <a:xfrm>
            <a:off x="457200" y="182880"/>
            <a:ext cx="10972800" cy="420624"/>
          </a:xfrm>
        </p:spPr>
        <p:txBody>
          <a:bodyPr/>
          <a:lstStyle/>
          <a:p>
            <a:pPr marL="0" marR="0" algn="l">
              <a:lnSpc>
                <a:spcPct val="100000"/>
              </a:lnSpc>
              <a:spcBef>
                <a:spcPts val="0"/>
              </a:spcBef>
              <a:spcAft>
                <a:spcPts val="0"/>
              </a:spcAft>
              <a:buNone/>
            </a:pPr>
            <a:r>
              <a:rPr sz="2600" b="0" i="0" u="none" strike="noStrike" cap="none">
                <a:solidFill>
                  <a:srgbClr val="007C91">
                    <a:alpha val="100000"/>
                  </a:srgbClr>
                </a:solidFill>
                <a:latin typeface="Arial"/>
                <a:cs typeface="Arial"/>
                <a:sym typeface="Arial"/>
              </a:rPr>
              <a:t>Figure 4: Rates of gonorrhoea per 100,000 Yorkshire and Humber residents by age group* (for those aged 15 to 64 years only), 2020 to 2024</a:t>
            </a:r>
          </a:p>
        </p:txBody>
      </p:sp>
      <p:pic>
        <p:nvPicPr>
          <p:cNvPr id="4" name="Content Placeholder 3"/>
          <p:cNvPicPr>
            <a:picLocks noGrp="1"/>
          </p:cNvPicPr>
          <p:nvPr>
            <p:ph/>
          </p:nvPr>
        </p:nvPicPr>
        <p:blipFill>
          <a:blip r:embed="rId2"/>
          <a:stretch>
            <a:fillRect/>
          </a:stretch>
        </p:blipFill>
        <p:spPr>
          <a:xfrm>
            <a:off x="731520" y="1188720"/>
            <a:ext cx="10058400" cy="4572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C9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KHSA Presentation template 2.pptx" id="{03471685-9219-1E46-90B3-679623BE5137}" vid="{21BDD853-C194-7842-9628-2F2D1D812C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1D3A27BA2DD840B778D8AF6A65BAF6" ma:contentTypeVersion="18" ma:contentTypeDescription="Create a new document." ma:contentTypeScope="" ma:versionID="7ec7dfbce4489493a5ddb8cca77a3b5e">
  <xsd:schema xmlns:xsd="http://www.w3.org/2001/XMLSchema" xmlns:xs="http://www.w3.org/2001/XMLSchema" xmlns:p="http://schemas.microsoft.com/office/2006/metadata/properties" xmlns:ns2="f760e76d-0ea2-4e0d-b523-cbfaf17f69ce" xmlns:ns3="e30cf95e-2cac-4763-8a9f-24ccbfd9a913" targetNamespace="http://schemas.microsoft.com/office/2006/metadata/properties" ma:root="true" ma:fieldsID="a0a9d36b1d068496ff87154b720dbdb4" ns2:_="" ns3:_="">
    <xsd:import namespace="f760e76d-0ea2-4e0d-b523-cbfaf17f69ce"/>
    <xsd:import namespace="e30cf95e-2cac-4763-8a9f-24ccbfd9a9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60e76d-0ea2-4e0d-b523-cbfaf17f69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0d38343-8b12-4f64-926b-082e7a06305c"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30cf95e-2cac-4763-8a9f-24ccbfd9a91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ba50359-7996-4fac-abf8-c6b5f46f2809}" ma:internalName="TaxCatchAll" ma:showField="CatchAllData" ma:web="e30cf95e-2cac-4763-8a9f-24ccbfd9a9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760e76d-0ea2-4e0d-b523-cbfaf17f69ce">
      <Terms xmlns="http://schemas.microsoft.com/office/infopath/2007/PartnerControls"/>
    </lcf76f155ced4ddcb4097134ff3c332f>
    <TaxCatchAll xmlns="e30cf95e-2cac-4763-8a9f-24ccbfd9a913" xsi:nil="true"/>
  </documentManagement>
</p:properties>
</file>

<file path=customXml/itemProps1.xml><?xml version="1.0" encoding="utf-8"?>
<ds:datastoreItem xmlns:ds="http://schemas.openxmlformats.org/officeDocument/2006/customXml" ds:itemID="{C2177092-3873-44D5-A1FE-DC057D428F44}"/>
</file>

<file path=customXml/itemProps2.xml><?xml version="1.0" encoding="utf-8"?>
<ds:datastoreItem xmlns:ds="http://schemas.openxmlformats.org/officeDocument/2006/customXml" ds:itemID="{A7A31569-D5BD-439D-892A-04F130CD79FE}"/>
</file>

<file path=customXml/itemProps3.xml><?xml version="1.0" encoding="utf-8"?>
<ds:datastoreItem xmlns:ds="http://schemas.openxmlformats.org/officeDocument/2006/customXml" ds:itemID="{79CC8681-3997-467C-B501-0B5447509B58}"/>
</file>

<file path=docProps/app.xml><?xml version="1.0" encoding="utf-8"?>
<Properties xmlns="http://schemas.openxmlformats.org/officeDocument/2006/extended-properties" xmlns:vt="http://schemas.openxmlformats.org/officeDocument/2006/docPropsVTypes">
  <TotalTime>7</TotalTime>
  <Words>2341</Words>
  <Application>Microsoft Office PowerPoint</Application>
  <PresentationFormat>Widescreen</PresentationFormat>
  <Paragraphs>223</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Annual Epidemiological Spotlight on STIs in Yorkshire and Humber</vt:lpstr>
      <vt:lpstr>About the UK Health Security Agency</vt:lpstr>
      <vt:lpstr>Impact of the Coronavirus pandemic</vt:lpstr>
      <vt:lpstr>Summary of 2024 data for Yorkshire and Humber residents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Information sources</vt:lpstr>
      <vt:lpstr>Further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Frederick Sloots</dc:creator>
  <cp:lastModifiedBy>Paul Storey</cp:lastModifiedBy>
  <cp:revision>4</cp:revision>
  <cp:lastPrinted>2021-08-09T14:01:33Z</cp:lastPrinted>
  <dcterms:created xsi:type="dcterms:W3CDTF">2025-02-05T11:30:17Z</dcterms:created>
  <dcterms:modified xsi:type="dcterms:W3CDTF">2026-01-29T11:43:20Z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a4828c0-bf9e-487a-a999-4cc0afddd2a0_Enabled">
    <vt:lpwstr>true</vt:lpwstr>
  </property>
  <property fmtid="{D5CDD505-2E9C-101B-9397-08002B2CF9AE}" pid="3" name="MSIP_Label_2a4828c0-bf9e-487a-a999-4cc0afddd2a0_SetDate">
    <vt:lpwstr>2026-01-29T11:43:10Z</vt:lpwstr>
  </property>
  <property fmtid="{D5CDD505-2E9C-101B-9397-08002B2CF9AE}" pid="4" name="MSIP_Label_2a4828c0-bf9e-487a-a999-4cc0afddd2a0_Method">
    <vt:lpwstr>Standard</vt:lpwstr>
  </property>
  <property fmtid="{D5CDD505-2E9C-101B-9397-08002B2CF9AE}" pid="5" name="MSIP_Label_2a4828c0-bf9e-487a-a999-4cc0afddd2a0_Name">
    <vt:lpwstr>Not Sensitive</vt:lpwstr>
  </property>
  <property fmtid="{D5CDD505-2E9C-101B-9397-08002B2CF9AE}" pid="6" name="MSIP_Label_2a4828c0-bf9e-487a-a999-4cc0afddd2a0_SiteId">
    <vt:lpwstr>351368d1-9b5a-4c8b-ac76-f39b4c7dd76c</vt:lpwstr>
  </property>
  <property fmtid="{D5CDD505-2E9C-101B-9397-08002B2CF9AE}" pid="7" name="MSIP_Label_2a4828c0-bf9e-487a-a999-4cc0afddd2a0_ActionId">
    <vt:lpwstr>6efe3df4-7a02-4d8a-82aa-9bb12f6bda95</vt:lpwstr>
  </property>
  <property fmtid="{D5CDD505-2E9C-101B-9397-08002B2CF9AE}" pid="8" name="MSIP_Label_2a4828c0-bf9e-487a-a999-4cc0afddd2a0_ContentBits">
    <vt:lpwstr>0</vt:lpwstr>
  </property>
  <property fmtid="{D5CDD505-2E9C-101B-9397-08002B2CF9AE}" pid="9" name="MSIP_Label_2a4828c0-bf9e-487a-a999-4cc0afddd2a0_Tag">
    <vt:lpwstr>10, 3, 0, 1</vt:lpwstr>
  </property>
  <property fmtid="{D5CDD505-2E9C-101B-9397-08002B2CF9AE}" pid="10" name="ContentTypeId">
    <vt:lpwstr>0x010100EF1D3A27BA2DD840B778D8AF6A65BAF6</vt:lpwstr>
  </property>
</Properties>
</file>